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20"/>
  </p:notesMasterIdLst>
  <p:sldIdLst>
    <p:sldId id="347" r:id="rId2"/>
    <p:sldId id="266" r:id="rId3"/>
    <p:sldId id="295" r:id="rId4"/>
    <p:sldId id="323" r:id="rId5"/>
    <p:sldId id="325" r:id="rId6"/>
    <p:sldId id="350" r:id="rId7"/>
    <p:sldId id="340" r:id="rId8"/>
    <p:sldId id="329" r:id="rId9"/>
    <p:sldId id="332" r:id="rId10"/>
    <p:sldId id="333" r:id="rId11"/>
    <p:sldId id="334" r:id="rId12"/>
    <p:sldId id="339" r:id="rId13"/>
    <p:sldId id="335" r:id="rId14"/>
    <p:sldId id="328" r:id="rId15"/>
    <p:sldId id="336" r:id="rId16"/>
    <p:sldId id="351" r:id="rId17"/>
    <p:sldId id="343" r:id="rId18"/>
    <p:sldId id="321" r:id="rId19"/>
  </p:sldIdLst>
  <p:sldSz cx="12190413" cy="6859588"/>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1E41"/>
    <a:srgbClr val="1983B7"/>
    <a:srgbClr val="18D2A6"/>
    <a:srgbClr val="03A6AF"/>
    <a:srgbClr val="0374AF"/>
    <a:srgbClr val="14B28B"/>
    <a:srgbClr val="01ACBE"/>
    <a:srgbClr val="0170C1"/>
    <a:srgbClr val="EB5145"/>
    <a:srgbClr val="EB53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34" autoAdjust="0"/>
    <p:restoredTop sz="94660"/>
  </p:normalViewPr>
  <p:slideViewPr>
    <p:cSldViewPr snapToGrid="0" showGuides="1">
      <p:cViewPr varScale="1">
        <p:scale>
          <a:sx n="64" d="100"/>
          <a:sy n="64" d="100"/>
        </p:scale>
        <p:origin x="860" y="44"/>
      </p:cViewPr>
      <p:guideLst>
        <p:guide orient="horz" pos="216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2020/6/28</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4263553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2299950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1634557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1265305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3339059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2932751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1820614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1702384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1177332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149227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3719379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1451791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1168143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513231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1302183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1110264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140873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1873255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6/28/2020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6/28/2020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6/28/2020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6/28/2020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6/28/2020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6/28/2020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6/28/2020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6/28/2020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6/28/2020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6/28/2020</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6/28/2020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6/28/2020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4.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32" name="Group 38"/>
          <p:cNvGrpSpPr/>
          <p:nvPr/>
        </p:nvGrpSpPr>
        <p:grpSpPr>
          <a:xfrm flipH="1">
            <a:off x="5390680" y="5890640"/>
            <a:ext cx="1575060" cy="160804"/>
            <a:chOff x="5548426" y="3343939"/>
            <a:chExt cx="833173" cy="85061"/>
          </a:xfrm>
          <a:solidFill>
            <a:srgbClr val="1983B7"/>
          </a:solidFill>
        </p:grpSpPr>
        <p:sp>
          <p:nvSpPr>
            <p:cNvPr id="33" name="Oval 31"/>
            <p:cNvSpPr/>
            <p:nvPr/>
          </p:nvSpPr>
          <p:spPr>
            <a:xfrm>
              <a:off x="5548426" y="3343939"/>
              <a:ext cx="85061" cy="8506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4" name="Oval 32"/>
            <p:cNvSpPr/>
            <p:nvPr/>
          </p:nvSpPr>
          <p:spPr>
            <a:xfrm>
              <a:off x="5698049" y="3343939"/>
              <a:ext cx="85061" cy="8506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5" name="Oval 33"/>
            <p:cNvSpPr/>
            <p:nvPr/>
          </p:nvSpPr>
          <p:spPr>
            <a:xfrm>
              <a:off x="5847671" y="3343939"/>
              <a:ext cx="85061" cy="850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6" name="Oval 34"/>
            <p:cNvSpPr/>
            <p:nvPr/>
          </p:nvSpPr>
          <p:spPr>
            <a:xfrm>
              <a:off x="5997294" y="3343939"/>
              <a:ext cx="85061" cy="850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7" name="Oval 35"/>
            <p:cNvSpPr/>
            <p:nvPr/>
          </p:nvSpPr>
          <p:spPr>
            <a:xfrm>
              <a:off x="6146917" y="3343939"/>
              <a:ext cx="85061" cy="850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sp>
          <p:nvSpPr>
            <p:cNvPr id="38" name="Oval 36"/>
            <p:cNvSpPr/>
            <p:nvPr/>
          </p:nvSpPr>
          <p:spPr>
            <a:xfrm>
              <a:off x="6296538" y="3343939"/>
              <a:ext cx="85061" cy="850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8D2A6"/>
                </a:solidFill>
              </a:endParaRPr>
            </a:p>
          </p:txBody>
        </p:sp>
      </p:grpSp>
      <p:grpSp>
        <p:nvGrpSpPr>
          <p:cNvPr id="6" name="组合 5">
            <a:extLst>
              <a:ext uri="{FF2B5EF4-FFF2-40B4-BE49-F238E27FC236}">
                <a16:creationId xmlns:a16="http://schemas.microsoft.com/office/drawing/2014/main" id="{28E682EA-61DC-4382-B93A-81310E24C9CA}"/>
              </a:ext>
            </a:extLst>
          </p:cNvPr>
          <p:cNvGrpSpPr/>
          <p:nvPr/>
        </p:nvGrpSpPr>
        <p:grpSpPr>
          <a:xfrm>
            <a:off x="855857" y="1922092"/>
            <a:ext cx="10361851" cy="2250709"/>
            <a:chOff x="855857" y="1812761"/>
            <a:chExt cx="10361851" cy="2250709"/>
          </a:xfrm>
        </p:grpSpPr>
        <p:grpSp>
          <p:nvGrpSpPr>
            <p:cNvPr id="2" name="组合 1">
              <a:extLst>
                <a:ext uri="{FF2B5EF4-FFF2-40B4-BE49-F238E27FC236}">
                  <a16:creationId xmlns:a16="http://schemas.microsoft.com/office/drawing/2014/main" id="{657E3D53-BF7A-4FB4-9DE0-E60BA82495BC}"/>
                </a:ext>
              </a:extLst>
            </p:cNvPr>
            <p:cNvGrpSpPr/>
            <p:nvPr/>
          </p:nvGrpSpPr>
          <p:grpSpPr>
            <a:xfrm>
              <a:off x="855857" y="1812761"/>
              <a:ext cx="10361851" cy="1661759"/>
              <a:chOff x="997718" y="2796266"/>
              <a:chExt cx="10361851" cy="1661759"/>
            </a:xfrm>
          </p:grpSpPr>
          <p:sp>
            <p:nvSpPr>
              <p:cNvPr id="30" name="PA_标题 1"/>
              <p:cNvSpPr txBox="1">
                <a:spLocks/>
              </p:cNvSpPr>
              <p:nvPr>
                <p:custDataLst>
                  <p:tags r:id="rId1"/>
                </p:custDataLst>
              </p:nvPr>
            </p:nvSpPr>
            <p:spPr>
              <a:xfrm>
                <a:off x="997718" y="2796266"/>
                <a:ext cx="10361851" cy="147002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6800" dirty="0">
                    <a:solidFill>
                      <a:schemeClr val="accent2"/>
                    </a:solidFill>
                    <a:latin typeface="微软雅黑" panose="020B0503020204020204" pitchFamily="34" charset="-122"/>
                    <a:ea typeface="微软雅黑" panose="020B0503020204020204" pitchFamily="34" charset="-122"/>
                  </a:rPr>
                  <a:t> </a:t>
                </a:r>
                <a:r>
                  <a:rPr lang="zh-CN" altLang="en-US" sz="6800" b="1" dirty="0">
                    <a:solidFill>
                      <a:schemeClr val="accent2"/>
                    </a:solidFill>
                    <a:latin typeface="华文仿宋" panose="02010600040101010101" pitchFamily="2" charset="-122"/>
                    <a:ea typeface="华文仿宋" panose="02010600040101010101" pitchFamily="2" charset="-122"/>
                  </a:rPr>
                  <a:t>文艺复兴</a:t>
                </a:r>
                <a:r>
                  <a:rPr lang="zh-CN" altLang="en-US" sz="6800" b="1" dirty="0">
                    <a:solidFill>
                      <a:schemeClr val="accent4"/>
                    </a:solidFill>
                    <a:latin typeface="华文仿宋" panose="02010600040101010101" pitchFamily="2" charset="-122"/>
                    <a:ea typeface="华文仿宋" panose="02010600040101010101" pitchFamily="2" charset="-122"/>
                  </a:rPr>
                  <a:t>的“</a:t>
                </a:r>
                <a:r>
                  <a:rPr lang="zh-CN" altLang="en-US" sz="6800" b="1" dirty="0">
                    <a:solidFill>
                      <a:schemeClr val="accent3"/>
                    </a:solidFill>
                    <a:latin typeface="华文仿宋" panose="02010600040101010101" pitchFamily="2" charset="-122"/>
                    <a:ea typeface="华文仿宋" panose="02010600040101010101" pitchFamily="2" charset="-122"/>
                  </a:rPr>
                  <a:t>小世界”</a:t>
                </a:r>
              </a:p>
            </p:txBody>
          </p:sp>
          <p:sp>
            <p:nvSpPr>
              <p:cNvPr id="31" name="PA_副标题 2"/>
              <p:cNvSpPr txBox="1">
                <a:spLocks/>
              </p:cNvSpPr>
              <p:nvPr>
                <p:custDataLst>
                  <p:tags r:id="rId2"/>
                </p:custDataLst>
              </p:nvPr>
            </p:nvSpPr>
            <p:spPr>
              <a:xfrm>
                <a:off x="1911998" y="4074557"/>
                <a:ext cx="8533289" cy="383468"/>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2000" dirty="0">
                    <a:solidFill>
                      <a:schemeClr val="bg1">
                        <a:lumMod val="50000"/>
                      </a:schemeClr>
                    </a:solidFill>
                    <a:latin typeface="微软雅黑" panose="020B0503020204020204" pitchFamily="34" charset="-122"/>
                    <a:ea typeface="微软雅黑" panose="020B0503020204020204" pitchFamily="34" charset="-122"/>
                  </a:rPr>
                  <a:t>知识图谱与交互式信息设计</a:t>
                </a:r>
              </a:p>
            </p:txBody>
          </p:sp>
        </p:grpSp>
        <p:sp>
          <p:nvSpPr>
            <p:cNvPr id="5" name="文本框 4">
              <a:extLst>
                <a:ext uri="{FF2B5EF4-FFF2-40B4-BE49-F238E27FC236}">
                  <a16:creationId xmlns:a16="http://schemas.microsoft.com/office/drawing/2014/main" id="{E3EA99B5-5CD0-4A25-8343-48ECB26CA383}"/>
                </a:ext>
              </a:extLst>
            </p:cNvPr>
            <p:cNvSpPr txBox="1"/>
            <p:nvPr/>
          </p:nvSpPr>
          <p:spPr>
            <a:xfrm>
              <a:off x="4605461" y="3680002"/>
              <a:ext cx="2701841" cy="383468"/>
            </a:xfrm>
            <a:prstGeom prst="rect">
              <a:avLst/>
            </a:prstGeom>
            <a:noFill/>
          </p:spPr>
          <p:txBody>
            <a:bodyPr wrap="square" rtlCol="0">
              <a:spAutoFit/>
            </a:bodyPr>
            <a:lstStyle/>
            <a:p>
              <a:r>
                <a:rPr lang="zh-CN" altLang="en-US" dirty="0"/>
                <a:t>参赛者：谭昕煜  张盈瑄</a:t>
              </a:r>
            </a:p>
          </p:txBody>
        </p:sp>
      </p:grpSp>
    </p:spTree>
    <p:extLst>
      <p:ext uri="{BB962C8B-B14F-4D97-AF65-F5344CB8AC3E}">
        <p14:creationId xmlns:p14="http://schemas.microsoft.com/office/powerpoint/2010/main" val="22141995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anim calcmode="lin" valueType="num">
                                      <p:cBhvr>
                                        <p:cTn id="8" dur="750" fill="hold"/>
                                        <p:tgtEl>
                                          <p:spTgt spid="32"/>
                                        </p:tgtEl>
                                        <p:attrNameLst>
                                          <p:attrName>ppt_x</p:attrName>
                                        </p:attrNameLst>
                                      </p:cBhvr>
                                      <p:tavLst>
                                        <p:tav tm="0">
                                          <p:val>
                                            <p:strVal val="#ppt_x"/>
                                          </p:val>
                                        </p:tav>
                                        <p:tav tm="100000">
                                          <p:val>
                                            <p:strVal val="#ppt_x"/>
                                          </p:val>
                                        </p:tav>
                                      </p:tavLst>
                                    </p:anim>
                                    <p:anim calcmode="lin" valueType="num">
                                      <p:cBhvr>
                                        <p:cTn id="9" dur="75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03846"/>
            <a:ext cx="7519988" cy="786466"/>
            <a:chOff x="2320698" y="532874"/>
            <a:chExt cx="7519988" cy="786466"/>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32874"/>
              <a:ext cx="3124805" cy="538601"/>
              <a:chOff x="5043488" y="488481"/>
              <a:chExt cx="3124805" cy="538601"/>
            </a:xfrm>
          </p:grpSpPr>
          <p:sp>
            <p:nvSpPr>
              <p:cNvPr id="7" name="矩形 3"/>
              <p:cNvSpPr/>
              <p:nvPr/>
            </p:nvSpPr>
            <p:spPr>
              <a:xfrm>
                <a:off x="6124162" y="488481"/>
                <a:ext cx="2044131" cy="538601"/>
              </a:xfrm>
              <a:prstGeom prst="rect">
                <a:avLst/>
              </a:prstGeom>
              <a:noFill/>
              <a:ln w="9525">
                <a:noFill/>
                <a:miter/>
              </a:ln>
            </p:spPr>
            <p:txBody>
              <a:bodyPr wrap="none" lIns="91431" tIns="45716" rIns="91431" bIns="45716">
                <a:spAutoFit/>
              </a:bodyPr>
              <a:lstStyle/>
              <a:p>
                <a:pPr lvl="0" eaLnBrk="1" hangingPunct="1">
                  <a:buNone/>
                </a:pPr>
                <a:r>
                  <a:rPr lang="zh-CN" altLang="en-US" sz="2900" dirty="0">
                    <a:solidFill>
                      <a:schemeClr val="bg1">
                        <a:lumMod val="50000"/>
                      </a:schemeClr>
                    </a:solidFill>
                    <a:latin typeface="Arial" pitchFamily="34" charset="0"/>
                    <a:ea typeface="微软雅黑" pitchFamily="34" charset="-122"/>
                    <a:sym typeface="Arial" pitchFamily="34" charset="0"/>
                  </a:rPr>
                  <a:t>作品重难点</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grpSp>
        <p:nvGrpSpPr>
          <p:cNvPr id="59" name="组合 58">
            <a:extLst>
              <a:ext uri="{FF2B5EF4-FFF2-40B4-BE49-F238E27FC236}">
                <a16:creationId xmlns:a16="http://schemas.microsoft.com/office/drawing/2014/main" id="{82CD27D5-D218-443D-9A50-0FFC5FC9F817}"/>
              </a:ext>
            </a:extLst>
          </p:cNvPr>
          <p:cNvGrpSpPr/>
          <p:nvPr/>
        </p:nvGrpSpPr>
        <p:grpSpPr>
          <a:xfrm>
            <a:off x="1115737" y="1919706"/>
            <a:ext cx="9847129" cy="4807458"/>
            <a:chOff x="1115737" y="1919706"/>
            <a:chExt cx="9847129" cy="4807458"/>
          </a:xfrm>
        </p:grpSpPr>
        <p:sp>
          <p:nvSpPr>
            <p:cNvPr id="31" name="文本框 68"/>
            <p:cNvSpPr>
              <a:spLocks noChangeArrowheads="1"/>
            </p:cNvSpPr>
            <p:nvPr/>
          </p:nvSpPr>
          <p:spPr bwMode="auto">
            <a:xfrm>
              <a:off x="3812138" y="3575744"/>
              <a:ext cx="20660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a:solidFill>
                    <a:schemeClr val="bg1">
                      <a:lumMod val="50000"/>
                    </a:schemeClr>
                  </a:solidFill>
                  <a:latin typeface="微软雅黑" pitchFamily="34" charset="-122"/>
                  <a:ea typeface="微软雅黑" pitchFamily="34" charset="-122"/>
                  <a:sym typeface="微软雅黑" pitchFamily="34" charset="-122"/>
                </a:rPr>
                <a:t>难点</a:t>
              </a:r>
            </a:p>
          </p:txBody>
        </p:sp>
        <p:sp>
          <p:nvSpPr>
            <p:cNvPr id="33" name="文本框 70"/>
            <p:cNvSpPr>
              <a:spLocks noChangeArrowheads="1"/>
            </p:cNvSpPr>
            <p:nvPr/>
          </p:nvSpPr>
          <p:spPr bwMode="auto">
            <a:xfrm>
              <a:off x="8043074" y="3594429"/>
              <a:ext cx="20660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b="1" dirty="0">
                  <a:solidFill>
                    <a:schemeClr val="bg1">
                      <a:lumMod val="50000"/>
                    </a:schemeClr>
                  </a:solidFill>
                  <a:latin typeface="微软雅黑" pitchFamily="34" charset="-122"/>
                  <a:ea typeface="微软雅黑" pitchFamily="34" charset="-122"/>
                  <a:sym typeface="微软雅黑" pitchFamily="34" charset="-122"/>
                </a:rPr>
                <a:t>重点</a:t>
              </a:r>
            </a:p>
          </p:txBody>
        </p:sp>
        <p:sp>
          <p:nvSpPr>
            <p:cNvPr id="36" name="燕尾形 73"/>
            <p:cNvSpPr>
              <a:spLocks noChangeArrowheads="1"/>
            </p:cNvSpPr>
            <p:nvPr/>
          </p:nvSpPr>
          <p:spPr bwMode="auto">
            <a:xfrm>
              <a:off x="3961787" y="2580902"/>
              <a:ext cx="250481" cy="250481"/>
            </a:xfrm>
            <a:prstGeom prst="chevron">
              <a:avLst>
                <a:gd name="adj" fmla="val 50000"/>
              </a:avLst>
            </a:prstGeom>
            <a:solidFill>
              <a:schemeClr val="bg1">
                <a:lumMod val="65000"/>
              </a:schemeClr>
            </a:solidFill>
            <a:ln>
              <a:noFill/>
            </a:ln>
          </p:spPr>
          <p:txBody>
            <a:bodyPr lIns="68580" tIns="34290" rIns="68580" bIns="34290"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37" name="燕尾形 74"/>
            <p:cNvSpPr>
              <a:spLocks noChangeArrowheads="1"/>
            </p:cNvSpPr>
            <p:nvPr/>
          </p:nvSpPr>
          <p:spPr bwMode="auto">
            <a:xfrm>
              <a:off x="6039302" y="2580902"/>
              <a:ext cx="250481" cy="250481"/>
            </a:xfrm>
            <a:prstGeom prst="chevron">
              <a:avLst>
                <a:gd name="adj" fmla="val 50000"/>
              </a:avLst>
            </a:prstGeom>
            <a:solidFill>
              <a:schemeClr val="bg1">
                <a:lumMod val="65000"/>
              </a:schemeClr>
            </a:solidFill>
            <a:ln>
              <a:noFill/>
            </a:ln>
          </p:spPr>
          <p:txBody>
            <a:bodyPr lIns="68580" tIns="34290" rIns="68580" bIns="34290"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38" name="燕尾形 75"/>
            <p:cNvSpPr>
              <a:spLocks noChangeArrowheads="1"/>
            </p:cNvSpPr>
            <p:nvPr/>
          </p:nvSpPr>
          <p:spPr bwMode="auto">
            <a:xfrm>
              <a:off x="8076299" y="2580902"/>
              <a:ext cx="250481" cy="250481"/>
            </a:xfrm>
            <a:prstGeom prst="chevron">
              <a:avLst>
                <a:gd name="adj" fmla="val 50000"/>
              </a:avLst>
            </a:prstGeom>
            <a:solidFill>
              <a:schemeClr val="bg1">
                <a:lumMod val="65000"/>
              </a:schemeClr>
            </a:solidFill>
            <a:ln>
              <a:noFill/>
            </a:ln>
          </p:spPr>
          <p:txBody>
            <a:bodyPr lIns="68580" tIns="34290" rIns="68580" bIns="34290" anchor="ctr"/>
            <a:lstStyle/>
            <a:p>
              <a:pPr algn="ctr"/>
              <a:endParaRPr lang="zh-CN" altLang="zh-CN">
                <a:solidFill>
                  <a:schemeClr val="tx1">
                    <a:lumMod val="65000"/>
                    <a:lumOff val="35000"/>
                  </a:schemeClr>
                </a:solidFill>
                <a:latin typeface="宋体" pitchFamily="2" charset="-122"/>
                <a:sym typeface="宋体" pitchFamily="2" charset="-122"/>
              </a:endParaRPr>
            </a:p>
          </p:txBody>
        </p:sp>
        <p:grpSp>
          <p:nvGrpSpPr>
            <p:cNvPr id="40" name="Group 46"/>
            <p:cNvGrpSpPr>
              <a:grpSpLocks/>
            </p:cNvGrpSpPr>
            <p:nvPr/>
          </p:nvGrpSpPr>
          <p:grpSpPr bwMode="auto">
            <a:xfrm>
              <a:off x="1115737" y="4028206"/>
              <a:ext cx="9847129" cy="357303"/>
              <a:chOff x="0" y="0"/>
              <a:chExt cx="8487614" cy="309189"/>
            </a:xfrm>
            <a:solidFill>
              <a:schemeClr val="accent3"/>
            </a:solidFill>
          </p:grpSpPr>
          <p:sp>
            <p:nvSpPr>
              <p:cNvPr id="41" name="矩形 84"/>
              <p:cNvSpPr>
                <a:spLocks noChangeArrowheads="1"/>
              </p:cNvSpPr>
              <p:nvPr/>
            </p:nvSpPr>
            <p:spPr bwMode="auto">
              <a:xfrm>
                <a:off x="0" y="0"/>
                <a:ext cx="8487614" cy="309189"/>
              </a:xfrm>
              <a:prstGeom prst="rect">
                <a:avLst/>
              </a:pr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42" name="燕尾形 85"/>
              <p:cNvSpPr>
                <a:spLocks noChangeArrowheads="1"/>
              </p:cNvSpPr>
              <p:nvPr/>
            </p:nvSpPr>
            <p:spPr bwMode="auto">
              <a:xfrm rot="5400000">
                <a:off x="447875" y="45803"/>
                <a:ext cx="237581" cy="237581"/>
              </a:xfrm>
              <a:prstGeom prst="chevron">
                <a:avLst>
                  <a:gd name="adj" fmla="val 50000"/>
                </a:avLst>
              </a:pr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43" name="燕尾形 86"/>
              <p:cNvSpPr>
                <a:spLocks noChangeArrowheads="1"/>
              </p:cNvSpPr>
              <p:nvPr/>
            </p:nvSpPr>
            <p:spPr bwMode="auto">
              <a:xfrm rot="5400000">
                <a:off x="2193724" y="45802"/>
                <a:ext cx="237581" cy="237581"/>
              </a:xfrm>
              <a:prstGeom prst="chevron">
                <a:avLst>
                  <a:gd name="adj" fmla="val 50000"/>
                </a:avLst>
              </a:pr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44" name="燕尾形 87"/>
              <p:cNvSpPr>
                <a:spLocks noChangeArrowheads="1"/>
              </p:cNvSpPr>
              <p:nvPr/>
            </p:nvSpPr>
            <p:spPr bwMode="auto">
              <a:xfrm rot="5400000">
                <a:off x="4024557" y="51518"/>
                <a:ext cx="237581" cy="237581"/>
              </a:xfrm>
              <a:prstGeom prst="chevron">
                <a:avLst>
                  <a:gd name="adj" fmla="val 50000"/>
                </a:avLst>
              </a:pr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45" name="燕尾形 88"/>
              <p:cNvSpPr>
                <a:spLocks noChangeArrowheads="1"/>
              </p:cNvSpPr>
              <p:nvPr/>
            </p:nvSpPr>
            <p:spPr bwMode="auto">
              <a:xfrm rot="5400000">
                <a:off x="5716320" y="40380"/>
                <a:ext cx="237581" cy="237581"/>
              </a:xfrm>
              <a:prstGeom prst="chevron">
                <a:avLst>
                  <a:gd name="adj" fmla="val 50000"/>
                </a:avLst>
              </a:pr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46" name="燕尾形 89"/>
              <p:cNvSpPr>
                <a:spLocks noChangeArrowheads="1"/>
              </p:cNvSpPr>
              <p:nvPr/>
            </p:nvSpPr>
            <p:spPr bwMode="auto">
              <a:xfrm rot="5400000">
                <a:off x="7540696" y="51082"/>
                <a:ext cx="237581" cy="237581"/>
              </a:xfrm>
              <a:prstGeom prst="chevron">
                <a:avLst>
                  <a:gd name="adj" fmla="val 50000"/>
                </a:avLst>
              </a:pr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grpSp>
        <p:sp>
          <p:nvSpPr>
            <p:cNvPr id="47" name="Content Placeholder 2"/>
            <p:cNvSpPr txBox="1">
              <a:spLocks/>
            </p:cNvSpPr>
            <p:nvPr/>
          </p:nvSpPr>
          <p:spPr>
            <a:xfrm>
              <a:off x="1794442" y="4518137"/>
              <a:ext cx="2292585" cy="161719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buNone/>
                <a:defRPr/>
              </a:pPr>
              <a:r>
                <a:rPr lang="zh-CN" altLang="en-US" b="1" dirty="0">
                  <a:solidFill>
                    <a:schemeClr val="bg1">
                      <a:lumMod val="50000"/>
                    </a:schemeClr>
                  </a:solidFill>
                  <a:cs typeface="+mn-ea"/>
                  <a:sym typeface="+mn-lt"/>
                </a:rPr>
                <a:t>主体部分制作时未找到前人相关的系统的研究与作品，一手资料庞杂，分类与筛选不易；</a:t>
              </a:r>
            </a:p>
          </p:txBody>
        </p:sp>
        <p:sp>
          <p:nvSpPr>
            <p:cNvPr id="48" name="Content Placeholder 2"/>
            <p:cNvSpPr txBox="1">
              <a:spLocks/>
            </p:cNvSpPr>
            <p:nvPr/>
          </p:nvSpPr>
          <p:spPr>
            <a:xfrm>
              <a:off x="4087027" y="4518137"/>
              <a:ext cx="2228061" cy="220902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buNone/>
                <a:defRPr/>
              </a:pPr>
              <a:r>
                <a:rPr lang="zh-CN" altLang="en-US" b="1" dirty="0">
                  <a:solidFill>
                    <a:schemeClr val="bg1">
                      <a:lumMod val="50000"/>
                    </a:schemeClr>
                  </a:solidFill>
                  <a:cs typeface="+mn-ea"/>
                  <a:sym typeface="+mn-lt"/>
                </a:rPr>
                <a:t>代码方面：</a:t>
              </a:r>
              <a:r>
                <a:rPr lang="en-US" altLang="zh-CN" b="1" dirty="0">
                  <a:solidFill>
                    <a:schemeClr val="bg1">
                      <a:lumMod val="50000"/>
                    </a:schemeClr>
                  </a:solidFill>
                  <a:cs typeface="+mn-ea"/>
                  <a:sym typeface="+mn-lt"/>
                </a:rPr>
                <a:t>1</a:t>
              </a:r>
              <a:r>
                <a:rPr lang="zh-CN" altLang="en-US" b="1" dirty="0">
                  <a:solidFill>
                    <a:schemeClr val="bg1">
                      <a:lumMod val="50000"/>
                    </a:schemeClr>
                  </a:solidFill>
                  <a:cs typeface="+mn-ea"/>
                  <a:sym typeface="+mn-lt"/>
                </a:rPr>
                <a:t>、参考作品少，无相关示例代码逻辑。</a:t>
              </a:r>
              <a:r>
                <a:rPr lang="en-US" altLang="zh-CN" b="1" dirty="0">
                  <a:solidFill>
                    <a:schemeClr val="bg1">
                      <a:lumMod val="50000"/>
                    </a:schemeClr>
                  </a:solidFill>
                  <a:cs typeface="+mn-ea"/>
                  <a:sym typeface="+mn-lt"/>
                </a:rPr>
                <a:t>2</a:t>
              </a:r>
              <a:r>
                <a:rPr lang="zh-CN" altLang="en-US" b="1" dirty="0">
                  <a:solidFill>
                    <a:schemeClr val="bg1">
                      <a:lumMod val="50000"/>
                    </a:schemeClr>
                  </a:solidFill>
                  <a:cs typeface="+mn-ea"/>
                  <a:sym typeface="+mn-lt"/>
                </a:rPr>
                <a:t>、给主题知识图谱部署 </a:t>
              </a:r>
              <a:r>
                <a:rPr lang="en-US" altLang="zh-CN" b="1" dirty="0" err="1">
                  <a:solidFill>
                    <a:schemeClr val="bg1">
                      <a:lumMod val="50000"/>
                    </a:schemeClr>
                  </a:solidFill>
                  <a:cs typeface="+mn-ea"/>
                  <a:sym typeface="+mn-lt"/>
                </a:rPr>
                <a:t>url</a:t>
              </a:r>
              <a:r>
                <a:rPr lang="en-US" altLang="zh-CN" b="1" dirty="0">
                  <a:solidFill>
                    <a:schemeClr val="bg1">
                      <a:lumMod val="50000"/>
                    </a:schemeClr>
                  </a:solidFill>
                  <a:cs typeface="+mn-ea"/>
                  <a:sym typeface="+mn-lt"/>
                </a:rPr>
                <a:t> </a:t>
              </a:r>
              <a:r>
                <a:rPr lang="zh-CN" altLang="en-US" b="1" dirty="0">
                  <a:solidFill>
                    <a:schemeClr val="bg1">
                      <a:lumMod val="50000"/>
                    </a:schemeClr>
                  </a:solidFill>
                  <a:cs typeface="+mn-ea"/>
                  <a:sym typeface="+mn-lt"/>
                </a:rPr>
                <a:t>时，遇到非常多的问题，需要换环境搭建服务器</a:t>
              </a:r>
              <a:endParaRPr lang="en-US" altLang="zh-CN" b="1" dirty="0">
                <a:solidFill>
                  <a:schemeClr val="bg1">
                    <a:lumMod val="50000"/>
                  </a:schemeClr>
                </a:solidFill>
                <a:cs typeface="+mn-ea"/>
                <a:sym typeface="+mn-lt"/>
              </a:endParaRPr>
            </a:p>
          </p:txBody>
        </p:sp>
        <p:sp>
          <p:nvSpPr>
            <p:cNvPr id="49" name="Content Placeholder 2"/>
            <p:cNvSpPr txBox="1">
              <a:spLocks/>
            </p:cNvSpPr>
            <p:nvPr/>
          </p:nvSpPr>
          <p:spPr>
            <a:xfrm>
              <a:off x="6490331" y="4599213"/>
              <a:ext cx="1857530" cy="7925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buNone/>
                <a:defRPr/>
              </a:pPr>
              <a:r>
                <a:rPr lang="zh-CN" altLang="en-US" b="1" dirty="0">
                  <a:solidFill>
                    <a:schemeClr val="bg1">
                      <a:lumMod val="50000"/>
                    </a:schemeClr>
                  </a:solidFill>
                  <a:latin typeface="宋体" panose="02010600030101010101" pitchFamily="2" charset="-122"/>
                  <a:ea typeface="宋体" panose="02010600030101010101" pitchFamily="2" charset="-122"/>
                  <a:cs typeface="+mn-ea"/>
                  <a:sym typeface="+mn-lt"/>
                </a:rPr>
                <a:t>综合利用</a:t>
              </a:r>
              <a:r>
                <a:rPr lang="en-US" altLang="zh-CN" b="1" dirty="0">
                  <a:solidFill>
                    <a:schemeClr val="bg1">
                      <a:lumMod val="50000"/>
                    </a:schemeClr>
                  </a:solidFill>
                  <a:latin typeface="宋体" panose="02010600030101010101" pitchFamily="2" charset="-122"/>
                  <a:ea typeface="宋体" panose="02010600030101010101" pitchFamily="2" charset="-122"/>
                  <a:cs typeface="+mn-ea"/>
                  <a:sym typeface="+mn-lt"/>
                </a:rPr>
                <a:t>Jscript</a:t>
              </a:r>
              <a:r>
                <a:rPr lang="zh-CN" altLang="en-US" b="1" dirty="0">
                  <a:solidFill>
                    <a:schemeClr val="bg1">
                      <a:lumMod val="50000"/>
                    </a:schemeClr>
                  </a:solidFill>
                  <a:latin typeface="宋体" panose="02010600030101010101" pitchFamily="2" charset="-122"/>
                  <a:ea typeface="宋体" panose="02010600030101010101" pitchFamily="2" charset="-122"/>
                  <a:cs typeface="+mn-ea"/>
                  <a:sym typeface="+mn-lt"/>
                </a:rPr>
                <a:t>和</a:t>
              </a:r>
              <a:r>
                <a:rPr lang="en-US" altLang="zh-CN" b="1" dirty="0">
                  <a:solidFill>
                    <a:schemeClr val="bg1">
                      <a:lumMod val="50000"/>
                    </a:schemeClr>
                  </a:solidFill>
                  <a:latin typeface="宋体" panose="02010600030101010101" pitchFamily="2" charset="-122"/>
                  <a:ea typeface="宋体" panose="02010600030101010101" pitchFamily="2" charset="-122"/>
                  <a:cs typeface="+mn-ea"/>
                  <a:sym typeface="+mn-lt"/>
                </a:rPr>
                <a:t>html</a:t>
              </a:r>
              <a:r>
                <a:rPr lang="zh-CN" altLang="en-US" b="1" dirty="0">
                  <a:solidFill>
                    <a:schemeClr val="bg1">
                      <a:lumMod val="50000"/>
                    </a:schemeClr>
                  </a:solidFill>
                  <a:latin typeface="宋体" panose="02010600030101010101" pitchFamily="2" charset="-122"/>
                  <a:ea typeface="宋体" panose="02010600030101010101" pitchFamily="2" charset="-122"/>
                  <a:cs typeface="+mn-ea"/>
                  <a:sym typeface="+mn-lt"/>
                </a:rPr>
                <a:t>、</a:t>
              </a:r>
              <a:r>
                <a:rPr lang="en-US" altLang="zh-CN" b="1" dirty="0">
                  <a:solidFill>
                    <a:schemeClr val="bg1">
                      <a:lumMod val="50000"/>
                    </a:schemeClr>
                  </a:solidFill>
                  <a:latin typeface="宋体" panose="02010600030101010101" pitchFamily="2" charset="-122"/>
                  <a:ea typeface="宋体" panose="02010600030101010101" pitchFamily="2" charset="-122"/>
                  <a:cs typeface="+mn-ea"/>
                  <a:sym typeface="+mn-lt"/>
                </a:rPr>
                <a:t>R</a:t>
              </a:r>
              <a:r>
                <a:rPr lang="zh-CN" altLang="en-US" b="1" dirty="0">
                  <a:solidFill>
                    <a:schemeClr val="bg1">
                      <a:lumMod val="50000"/>
                    </a:schemeClr>
                  </a:solidFill>
                  <a:latin typeface="宋体" panose="02010600030101010101" pitchFamily="2" charset="-122"/>
                  <a:ea typeface="宋体" panose="02010600030101010101" pitchFamily="2" charset="-122"/>
                  <a:cs typeface="+mn-ea"/>
                  <a:sym typeface="+mn-lt"/>
                </a:rPr>
                <a:t>，通过其结合进行作品和界面的设计；</a:t>
              </a:r>
            </a:p>
          </p:txBody>
        </p:sp>
        <p:sp>
          <p:nvSpPr>
            <p:cNvPr id="50" name="Content Placeholder 2"/>
            <p:cNvSpPr txBox="1">
              <a:spLocks/>
            </p:cNvSpPr>
            <p:nvPr/>
          </p:nvSpPr>
          <p:spPr>
            <a:xfrm>
              <a:off x="8597455" y="4599213"/>
              <a:ext cx="1857530" cy="7925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nSpc>
                  <a:spcPct val="150000"/>
                </a:lnSpc>
                <a:buNone/>
                <a:defRPr/>
              </a:pPr>
              <a:r>
                <a:rPr lang="zh-CN" altLang="en-US" b="1" dirty="0">
                  <a:solidFill>
                    <a:schemeClr val="bg1">
                      <a:lumMod val="50000"/>
                    </a:schemeClr>
                  </a:solidFill>
                  <a:cs typeface="+mn-ea"/>
                  <a:sym typeface="+mn-lt"/>
                </a:rPr>
                <a:t>短期内完成对界面的完善、修改与调试</a:t>
              </a:r>
            </a:p>
          </p:txBody>
        </p:sp>
        <p:grpSp>
          <p:nvGrpSpPr>
            <p:cNvPr id="55" name="组合 54">
              <a:extLst>
                <a:ext uri="{FF2B5EF4-FFF2-40B4-BE49-F238E27FC236}">
                  <a16:creationId xmlns:a16="http://schemas.microsoft.com/office/drawing/2014/main" id="{4A50D321-8212-4BE8-92B5-2CEB9AA706C4}"/>
                </a:ext>
              </a:extLst>
            </p:cNvPr>
            <p:cNvGrpSpPr/>
            <p:nvPr/>
          </p:nvGrpSpPr>
          <p:grpSpPr>
            <a:xfrm>
              <a:off x="2370501" y="1939967"/>
              <a:ext cx="1420004" cy="1420004"/>
              <a:chOff x="2370501" y="1939967"/>
              <a:chExt cx="1420004" cy="1420004"/>
            </a:xfrm>
          </p:grpSpPr>
          <p:sp>
            <p:nvSpPr>
              <p:cNvPr id="12" name="椭圆 44"/>
              <p:cNvSpPr>
                <a:spLocks noChangeArrowheads="1"/>
              </p:cNvSpPr>
              <p:nvPr/>
            </p:nvSpPr>
            <p:spPr bwMode="auto">
              <a:xfrm>
                <a:off x="2370501" y="1939967"/>
                <a:ext cx="1420004" cy="1420004"/>
              </a:xfrm>
              <a:prstGeom prst="ellipse">
                <a:avLst/>
              </a:prstGeom>
              <a:solidFill>
                <a:schemeClr val="accent3"/>
              </a:solidFill>
              <a:ln>
                <a:noFill/>
              </a:ln>
            </p:spPr>
            <p:txBody>
              <a:bodyPr anchor="ctr"/>
              <a:lstStyle/>
              <a:p>
                <a:pPr algn="ctr"/>
                <a:endParaRPr lang="zh-CN" altLang="zh-CN" dirty="0">
                  <a:solidFill>
                    <a:schemeClr val="tx1">
                      <a:lumMod val="65000"/>
                      <a:lumOff val="35000"/>
                    </a:schemeClr>
                  </a:solidFill>
                  <a:latin typeface="宋体" pitchFamily="2" charset="-122"/>
                  <a:sym typeface="宋体" pitchFamily="2" charset="-122"/>
                </a:endParaRPr>
              </a:p>
            </p:txBody>
          </p:sp>
          <p:sp>
            <p:nvSpPr>
              <p:cNvPr id="4" name="文本框 3">
                <a:extLst>
                  <a:ext uri="{FF2B5EF4-FFF2-40B4-BE49-F238E27FC236}">
                    <a16:creationId xmlns:a16="http://schemas.microsoft.com/office/drawing/2014/main" id="{CF2384A3-70D2-470B-B884-0FE336DEB8C6}"/>
                  </a:ext>
                </a:extLst>
              </p:cNvPr>
              <p:cNvSpPr txBox="1"/>
              <p:nvPr/>
            </p:nvSpPr>
            <p:spPr>
              <a:xfrm>
                <a:off x="2881721" y="2270035"/>
                <a:ext cx="352281" cy="707886"/>
              </a:xfrm>
              <a:prstGeom prst="rect">
                <a:avLst/>
              </a:prstGeom>
              <a:noFill/>
            </p:spPr>
            <p:txBody>
              <a:bodyPr wrap="square" rtlCol="0">
                <a:spAutoFit/>
              </a:bodyPr>
              <a:lstStyle/>
              <a:p>
                <a:r>
                  <a:rPr lang="en-US" altLang="zh-CN" sz="4000" b="1" dirty="0">
                    <a:solidFill>
                      <a:schemeClr val="bg1"/>
                    </a:solidFill>
                  </a:rPr>
                  <a:t>1</a:t>
                </a:r>
                <a:endParaRPr lang="zh-CN" altLang="en-US" sz="4000" b="1" dirty="0">
                  <a:solidFill>
                    <a:schemeClr val="bg1"/>
                  </a:solidFill>
                </a:endParaRPr>
              </a:p>
            </p:txBody>
          </p:sp>
        </p:grpSp>
        <p:grpSp>
          <p:nvGrpSpPr>
            <p:cNvPr id="56" name="组合 55">
              <a:extLst>
                <a:ext uri="{FF2B5EF4-FFF2-40B4-BE49-F238E27FC236}">
                  <a16:creationId xmlns:a16="http://schemas.microsoft.com/office/drawing/2014/main" id="{EB4F4B2D-639F-4816-8C50-26FC287E9A2D}"/>
                </a:ext>
              </a:extLst>
            </p:cNvPr>
            <p:cNvGrpSpPr/>
            <p:nvPr/>
          </p:nvGrpSpPr>
          <p:grpSpPr>
            <a:xfrm>
              <a:off x="4416705" y="1939967"/>
              <a:ext cx="1420004" cy="1420004"/>
              <a:chOff x="4416705" y="1939967"/>
              <a:chExt cx="1420004" cy="1420004"/>
            </a:xfrm>
          </p:grpSpPr>
          <p:sp>
            <p:nvSpPr>
              <p:cNvPr id="17" name="椭圆 50"/>
              <p:cNvSpPr>
                <a:spLocks noChangeArrowheads="1"/>
              </p:cNvSpPr>
              <p:nvPr/>
            </p:nvSpPr>
            <p:spPr bwMode="auto">
              <a:xfrm>
                <a:off x="4416705" y="1939967"/>
                <a:ext cx="1420004" cy="1420004"/>
              </a:xfrm>
              <a:prstGeom prst="ellipse">
                <a:avLst/>
              </a:prstGeom>
              <a:solidFill>
                <a:schemeClr val="accent2"/>
              </a:solidFill>
              <a:ln>
                <a:noFill/>
              </a:ln>
            </p:spPr>
            <p:txBody>
              <a:bodyPr anchor="ctr"/>
              <a:lstStyle/>
              <a:p>
                <a:pPr algn="ctr"/>
                <a:endParaRPr lang="zh-CN" altLang="zh-CN">
                  <a:solidFill>
                    <a:schemeClr val="tx1">
                      <a:lumMod val="65000"/>
                      <a:lumOff val="35000"/>
                    </a:schemeClr>
                  </a:solidFill>
                  <a:latin typeface="宋体" pitchFamily="2" charset="-122"/>
                  <a:sym typeface="宋体" pitchFamily="2" charset="-122"/>
                </a:endParaRPr>
              </a:p>
            </p:txBody>
          </p:sp>
          <p:sp>
            <p:nvSpPr>
              <p:cNvPr id="52" name="文本框 51">
                <a:extLst>
                  <a:ext uri="{FF2B5EF4-FFF2-40B4-BE49-F238E27FC236}">
                    <a16:creationId xmlns:a16="http://schemas.microsoft.com/office/drawing/2014/main" id="{F8BD4B4F-FE89-4FAA-8E2C-2306E232948D}"/>
                  </a:ext>
                </a:extLst>
              </p:cNvPr>
              <p:cNvSpPr txBox="1"/>
              <p:nvPr/>
            </p:nvSpPr>
            <p:spPr>
              <a:xfrm>
                <a:off x="4901686" y="2270035"/>
                <a:ext cx="352281" cy="707886"/>
              </a:xfrm>
              <a:prstGeom prst="rect">
                <a:avLst/>
              </a:prstGeom>
              <a:noFill/>
            </p:spPr>
            <p:txBody>
              <a:bodyPr wrap="square" rtlCol="0">
                <a:spAutoFit/>
              </a:bodyPr>
              <a:lstStyle/>
              <a:p>
                <a:r>
                  <a:rPr lang="en-US" altLang="zh-CN" sz="4000" b="1" dirty="0">
                    <a:solidFill>
                      <a:schemeClr val="bg1"/>
                    </a:solidFill>
                  </a:rPr>
                  <a:t>2</a:t>
                </a:r>
                <a:endParaRPr lang="zh-CN" altLang="en-US" sz="4000" b="1" dirty="0">
                  <a:solidFill>
                    <a:schemeClr val="bg1"/>
                  </a:solidFill>
                </a:endParaRPr>
              </a:p>
            </p:txBody>
          </p:sp>
        </p:grpSp>
        <p:grpSp>
          <p:nvGrpSpPr>
            <p:cNvPr id="57" name="组合 56">
              <a:extLst>
                <a:ext uri="{FF2B5EF4-FFF2-40B4-BE49-F238E27FC236}">
                  <a16:creationId xmlns:a16="http://schemas.microsoft.com/office/drawing/2014/main" id="{A1B13E89-BCEC-47E3-A10D-29034E78F90B}"/>
                </a:ext>
              </a:extLst>
            </p:cNvPr>
            <p:cNvGrpSpPr/>
            <p:nvPr/>
          </p:nvGrpSpPr>
          <p:grpSpPr>
            <a:xfrm>
              <a:off x="6462909" y="1939967"/>
              <a:ext cx="1421846" cy="1420004"/>
              <a:chOff x="6462909" y="1939967"/>
              <a:chExt cx="1421846" cy="1420004"/>
            </a:xfrm>
          </p:grpSpPr>
          <p:sp>
            <p:nvSpPr>
              <p:cNvPr id="19" name="椭圆 53"/>
              <p:cNvSpPr>
                <a:spLocks noChangeArrowheads="1"/>
              </p:cNvSpPr>
              <p:nvPr/>
            </p:nvSpPr>
            <p:spPr bwMode="auto">
              <a:xfrm>
                <a:off x="6462909" y="1939967"/>
                <a:ext cx="1421846" cy="1420004"/>
              </a:xfrm>
              <a:prstGeom prst="ellipse">
                <a:avLst/>
              </a:prstGeom>
              <a:solidFill>
                <a:schemeClr val="accent4"/>
              </a:solidFill>
              <a:ln>
                <a:noFill/>
              </a:ln>
            </p:spPr>
            <p:txBody>
              <a:bodyPr anchor="ctr"/>
              <a:lstStyle/>
              <a:p>
                <a:pPr algn="ctr"/>
                <a:endParaRPr lang="zh-CN" altLang="zh-CN" dirty="0">
                  <a:solidFill>
                    <a:schemeClr val="tx1">
                      <a:lumMod val="65000"/>
                      <a:lumOff val="35000"/>
                    </a:schemeClr>
                  </a:solidFill>
                  <a:latin typeface="宋体" pitchFamily="2" charset="-122"/>
                  <a:sym typeface="宋体" pitchFamily="2" charset="-122"/>
                </a:endParaRPr>
              </a:p>
            </p:txBody>
          </p:sp>
          <p:sp>
            <p:nvSpPr>
              <p:cNvPr id="53" name="文本框 52">
                <a:extLst>
                  <a:ext uri="{FF2B5EF4-FFF2-40B4-BE49-F238E27FC236}">
                    <a16:creationId xmlns:a16="http://schemas.microsoft.com/office/drawing/2014/main" id="{2C6016B5-3AAC-420C-A510-CA06C2D2E1A2}"/>
                  </a:ext>
                </a:extLst>
              </p:cNvPr>
              <p:cNvSpPr txBox="1"/>
              <p:nvPr/>
            </p:nvSpPr>
            <p:spPr>
              <a:xfrm>
                <a:off x="6915982" y="2274114"/>
                <a:ext cx="352281" cy="707886"/>
              </a:xfrm>
              <a:prstGeom prst="rect">
                <a:avLst/>
              </a:prstGeom>
              <a:noFill/>
            </p:spPr>
            <p:txBody>
              <a:bodyPr wrap="square" rtlCol="0">
                <a:spAutoFit/>
              </a:bodyPr>
              <a:lstStyle/>
              <a:p>
                <a:r>
                  <a:rPr lang="en-US" altLang="zh-CN" sz="4000" b="1" dirty="0">
                    <a:solidFill>
                      <a:schemeClr val="bg1"/>
                    </a:solidFill>
                  </a:rPr>
                  <a:t>3</a:t>
                </a:r>
                <a:endParaRPr lang="zh-CN" altLang="en-US" sz="4000" b="1" dirty="0">
                  <a:solidFill>
                    <a:schemeClr val="bg1"/>
                  </a:solidFill>
                </a:endParaRPr>
              </a:p>
            </p:txBody>
          </p:sp>
        </p:grpSp>
        <p:grpSp>
          <p:nvGrpSpPr>
            <p:cNvPr id="58" name="组合 57">
              <a:extLst>
                <a:ext uri="{FF2B5EF4-FFF2-40B4-BE49-F238E27FC236}">
                  <a16:creationId xmlns:a16="http://schemas.microsoft.com/office/drawing/2014/main" id="{FB65DF1C-6DEF-4FF8-9432-01EB4A3D0CED}"/>
                </a:ext>
              </a:extLst>
            </p:cNvPr>
            <p:cNvGrpSpPr/>
            <p:nvPr/>
          </p:nvGrpSpPr>
          <p:grpSpPr>
            <a:xfrm>
              <a:off x="8510957" y="1919706"/>
              <a:ext cx="1420004" cy="1420004"/>
              <a:chOff x="8510957" y="1919706"/>
              <a:chExt cx="1420004" cy="1420004"/>
            </a:xfrm>
          </p:grpSpPr>
          <p:sp>
            <p:nvSpPr>
              <p:cNvPr id="25" name="椭圆 60"/>
              <p:cNvSpPr>
                <a:spLocks noChangeArrowheads="1"/>
              </p:cNvSpPr>
              <p:nvPr/>
            </p:nvSpPr>
            <p:spPr bwMode="auto">
              <a:xfrm>
                <a:off x="8510957" y="1919706"/>
                <a:ext cx="1420004" cy="1420004"/>
              </a:xfrm>
              <a:prstGeom prst="ellipse">
                <a:avLst/>
              </a:prstGeom>
              <a:solidFill>
                <a:schemeClr val="accent1">
                  <a:lumMod val="75000"/>
                </a:schemeClr>
              </a:solidFill>
              <a:ln>
                <a:noFill/>
              </a:ln>
            </p:spPr>
            <p:txBody>
              <a:bodyPr anchor="ctr"/>
              <a:lstStyle/>
              <a:p>
                <a:pPr algn="ctr"/>
                <a:endParaRPr lang="zh-CN" altLang="zh-CN" dirty="0">
                  <a:solidFill>
                    <a:schemeClr val="tx1">
                      <a:lumMod val="65000"/>
                      <a:lumOff val="35000"/>
                    </a:schemeClr>
                  </a:solidFill>
                  <a:latin typeface="宋体" pitchFamily="2" charset="-122"/>
                  <a:sym typeface="宋体" pitchFamily="2" charset="-122"/>
                </a:endParaRPr>
              </a:p>
            </p:txBody>
          </p:sp>
          <p:sp>
            <p:nvSpPr>
              <p:cNvPr id="54" name="文本框 53">
                <a:extLst>
                  <a:ext uri="{FF2B5EF4-FFF2-40B4-BE49-F238E27FC236}">
                    <a16:creationId xmlns:a16="http://schemas.microsoft.com/office/drawing/2014/main" id="{48732D0E-1947-4AD1-B980-6354D0704F1E}"/>
                  </a:ext>
                </a:extLst>
              </p:cNvPr>
              <p:cNvSpPr txBox="1"/>
              <p:nvPr/>
            </p:nvSpPr>
            <p:spPr>
              <a:xfrm>
                <a:off x="9014907" y="2270035"/>
                <a:ext cx="352281" cy="707886"/>
              </a:xfrm>
              <a:prstGeom prst="rect">
                <a:avLst/>
              </a:prstGeom>
              <a:noFill/>
            </p:spPr>
            <p:txBody>
              <a:bodyPr wrap="square" rtlCol="0">
                <a:spAutoFit/>
              </a:bodyPr>
              <a:lstStyle/>
              <a:p>
                <a:r>
                  <a:rPr lang="en-US" altLang="zh-CN" sz="4000" b="1" dirty="0">
                    <a:solidFill>
                      <a:schemeClr val="bg1"/>
                    </a:solidFill>
                  </a:rPr>
                  <a:t>4</a:t>
                </a:r>
                <a:endParaRPr lang="zh-CN" altLang="en-US" sz="4000" b="1" dirty="0">
                  <a:solidFill>
                    <a:schemeClr val="bg1"/>
                  </a:solidFill>
                </a:endParaRPr>
              </a:p>
            </p:txBody>
          </p:sp>
        </p:grpSp>
      </p:grpSp>
    </p:spTree>
    <p:extLst>
      <p:ext uri="{BB962C8B-B14F-4D97-AF65-F5344CB8AC3E}">
        <p14:creationId xmlns:p14="http://schemas.microsoft.com/office/powerpoint/2010/main" val="2905372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1000"/>
                                        <p:tgtEl>
                                          <p:spTgt spid="59"/>
                                        </p:tgtEl>
                                      </p:cBhvr>
                                    </p:animEffect>
                                    <p:anim calcmode="lin" valueType="num">
                                      <p:cBhvr>
                                        <p:cTn id="14" dur="1000" fill="hold"/>
                                        <p:tgtEl>
                                          <p:spTgt spid="59"/>
                                        </p:tgtEl>
                                        <p:attrNameLst>
                                          <p:attrName>ppt_x</p:attrName>
                                        </p:attrNameLst>
                                      </p:cBhvr>
                                      <p:tavLst>
                                        <p:tav tm="0">
                                          <p:val>
                                            <p:strVal val="#ppt_x"/>
                                          </p:val>
                                        </p:tav>
                                        <p:tav tm="100000">
                                          <p:val>
                                            <p:strVal val="#ppt_x"/>
                                          </p:val>
                                        </p:tav>
                                      </p:tavLst>
                                    </p:anim>
                                    <p:anim calcmode="lin" valueType="num">
                                      <p:cBhvr>
                                        <p:cTn id="15"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6" name="组合 65"/>
          <p:cNvGrpSpPr/>
          <p:nvPr/>
        </p:nvGrpSpPr>
        <p:grpSpPr>
          <a:xfrm>
            <a:off x="5079735" y="943711"/>
            <a:ext cx="1996576" cy="1996574"/>
            <a:chOff x="3606461" y="1664340"/>
            <a:chExt cx="1040024" cy="1040024"/>
          </a:xfrm>
          <a:effectLst/>
        </p:grpSpPr>
        <p:sp>
          <p:nvSpPr>
            <p:cNvPr id="67" name="椭圆 66"/>
            <p:cNvSpPr/>
            <p:nvPr/>
          </p:nvSpPr>
          <p:spPr>
            <a:xfrm>
              <a:off x="3606461" y="1664340"/>
              <a:ext cx="1040024" cy="1040024"/>
            </a:xfrm>
            <a:prstGeom prst="ellipse">
              <a:avLst/>
            </a:prstGeom>
            <a:solidFill>
              <a:schemeClr val="accent4"/>
            </a:solidFill>
            <a:ln w="4445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1575"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68" name="文本框 1"/>
            <p:cNvSpPr txBox="1"/>
            <p:nvPr/>
          </p:nvSpPr>
          <p:spPr>
            <a:xfrm>
              <a:off x="3936496" y="1813627"/>
              <a:ext cx="426023" cy="689385"/>
            </a:xfrm>
            <a:prstGeom prst="rect">
              <a:avLst/>
            </a:prstGeom>
            <a:noFill/>
            <a:ln>
              <a:noFill/>
            </a:ln>
            <a:effectLst/>
          </p:spPr>
          <p:txBody>
            <a:bodyPr wrap="none" rtlCol="0">
              <a:spAutoFit/>
            </a:bodyPr>
            <a:lstStyle/>
            <a:p>
              <a:pPr algn="ctr"/>
              <a:r>
                <a:rPr lang="en-US" altLang="zh-CN" sz="8000" b="1" dirty="0">
                  <a:solidFill>
                    <a:schemeClr val="bg1"/>
                  </a:solidFill>
                  <a:effectLst/>
                  <a:latin typeface="微软雅黑" pitchFamily="34" charset="-122"/>
                  <a:ea typeface="微软雅黑" pitchFamily="34" charset="-122"/>
                </a:rPr>
                <a:t>3</a:t>
              </a:r>
              <a:endParaRPr lang="zh-CN" altLang="en-US" sz="8000" b="1" dirty="0">
                <a:solidFill>
                  <a:schemeClr val="bg1"/>
                </a:solidFill>
                <a:effectLst/>
                <a:latin typeface="微软雅黑" pitchFamily="34" charset="-122"/>
                <a:ea typeface="微软雅黑" pitchFamily="34" charset="-122"/>
              </a:endParaRPr>
            </a:p>
          </p:txBody>
        </p:sp>
      </p:grpSp>
      <p:sp>
        <p:nvSpPr>
          <p:cNvPr id="69" name="矩形 69"/>
          <p:cNvSpPr>
            <a:spLocks noChangeArrowheads="1"/>
          </p:cNvSpPr>
          <p:nvPr/>
        </p:nvSpPr>
        <p:spPr bwMode="auto">
          <a:xfrm>
            <a:off x="3526668" y="3382957"/>
            <a:ext cx="51370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zh-CN" altLang="en-US" sz="4800" b="1" dirty="0">
                <a:solidFill>
                  <a:schemeClr val="accent4"/>
                </a:solidFill>
                <a:latin typeface="微软雅黑" pitchFamily="34" charset="-122"/>
                <a:ea typeface="微软雅黑" pitchFamily="34" charset="-122"/>
                <a:sym typeface="微软雅黑" pitchFamily="34" charset="-122"/>
              </a:rPr>
              <a:t>功能及效果</a:t>
            </a:r>
            <a:endParaRPr lang="en-US" altLang="zh-CN" sz="4800" b="1" dirty="0">
              <a:solidFill>
                <a:schemeClr val="accent4"/>
              </a:solidFill>
              <a:latin typeface="微软雅黑" pitchFamily="34" charset="-122"/>
              <a:ea typeface="微软雅黑" pitchFamily="34" charset="-122"/>
              <a:sym typeface="微软雅黑" pitchFamily="34" charset="-122"/>
            </a:endParaRPr>
          </a:p>
        </p:txBody>
      </p:sp>
      <p:sp>
        <p:nvSpPr>
          <p:cNvPr id="70" name="矩形 70"/>
          <p:cNvSpPr>
            <a:spLocks noChangeArrowheads="1"/>
          </p:cNvSpPr>
          <p:nvPr/>
        </p:nvSpPr>
        <p:spPr bwMode="auto">
          <a:xfrm>
            <a:off x="1309994" y="4292759"/>
            <a:ext cx="9570424" cy="736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342900" indent="-342900" algn="ctr">
              <a:lnSpc>
                <a:spcPts val="2600"/>
              </a:lnSpc>
              <a:buFont typeface="Arial" panose="020B0604020202020204" pitchFamily="34" charset="0"/>
              <a:buChar char="•"/>
            </a:pPr>
            <a:r>
              <a:rPr lang="zh-CN" altLang="en-US" sz="2000" dirty="0">
                <a:solidFill>
                  <a:schemeClr val="bg1">
                    <a:lumMod val="50000"/>
                  </a:schemeClr>
                </a:solidFill>
                <a:latin typeface="华文中宋" panose="02010600040101010101" pitchFamily="2" charset="-122"/>
                <a:ea typeface="华文中宋" panose="02010600040101010101" pitchFamily="2" charset="-122"/>
              </a:rPr>
              <a:t>查看整体</a:t>
            </a:r>
            <a:endParaRPr lang="en-US" altLang="zh-CN" sz="2000" dirty="0">
              <a:solidFill>
                <a:schemeClr val="bg1">
                  <a:lumMod val="50000"/>
                </a:schemeClr>
              </a:solidFill>
              <a:latin typeface="华文中宋" panose="02010600040101010101" pitchFamily="2" charset="-122"/>
              <a:ea typeface="华文中宋" panose="02010600040101010101" pitchFamily="2" charset="-122"/>
            </a:endParaRPr>
          </a:p>
          <a:p>
            <a:pPr marL="342900" indent="-342900" algn="ctr">
              <a:lnSpc>
                <a:spcPts val="2600"/>
              </a:lnSpc>
              <a:buFont typeface="Arial" panose="020B0604020202020204" pitchFamily="34" charset="0"/>
              <a:buChar char="•"/>
            </a:pPr>
            <a:r>
              <a:rPr lang="zh-CN" altLang="en-US" sz="2000" dirty="0">
                <a:solidFill>
                  <a:schemeClr val="bg1">
                    <a:lumMod val="50000"/>
                  </a:schemeClr>
                </a:solidFill>
                <a:latin typeface="华文中宋" panose="02010600040101010101" pitchFamily="2" charset="-122"/>
                <a:ea typeface="华文中宋" panose="02010600040101010101" pitchFamily="2" charset="-122"/>
              </a:rPr>
              <a:t>视频演示</a:t>
            </a:r>
          </a:p>
        </p:txBody>
      </p:sp>
      <p:cxnSp>
        <p:nvCxnSpPr>
          <p:cNvPr id="74" name="直接连接符 73"/>
          <p:cNvCxnSpPr/>
          <p:nvPr/>
        </p:nvCxnSpPr>
        <p:spPr>
          <a:xfrm>
            <a:off x="2362065" y="3955854"/>
            <a:ext cx="1456264" cy="1"/>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325165" y="3955854"/>
            <a:ext cx="1379619" cy="1"/>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384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left)">
                                      <p:cBhvr>
                                        <p:cTn id="7" dur="500"/>
                                        <p:tgtEl>
                                          <p:spTgt spid="74"/>
                                        </p:tgtEl>
                                      </p:cBhvr>
                                    </p:animEffect>
                                  </p:childTnLst>
                                </p:cTn>
                              </p:par>
                              <p:par>
                                <p:cTn id="8" presetID="22" presetClass="entr" presetSubtype="2"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wipe(right)">
                                      <p:cBhvr>
                                        <p:cTn id="10" dur="500"/>
                                        <p:tgtEl>
                                          <p:spTgt spid="75"/>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p:cTn id="13" dur="500" fill="hold"/>
                                        <p:tgtEl>
                                          <p:spTgt spid="69"/>
                                        </p:tgtEl>
                                        <p:attrNameLst>
                                          <p:attrName>ppt_w</p:attrName>
                                        </p:attrNameLst>
                                      </p:cBhvr>
                                      <p:tavLst>
                                        <p:tav tm="0">
                                          <p:val>
                                            <p:fltVal val="0"/>
                                          </p:val>
                                        </p:tav>
                                        <p:tav tm="100000">
                                          <p:val>
                                            <p:strVal val="#ppt_w"/>
                                          </p:val>
                                        </p:tav>
                                      </p:tavLst>
                                    </p:anim>
                                    <p:anim calcmode="lin" valueType="num">
                                      <p:cBhvr>
                                        <p:cTn id="14" dur="500" fill="hold"/>
                                        <p:tgtEl>
                                          <p:spTgt spid="69"/>
                                        </p:tgtEl>
                                        <p:attrNameLst>
                                          <p:attrName>ppt_h</p:attrName>
                                        </p:attrNameLst>
                                      </p:cBhvr>
                                      <p:tavLst>
                                        <p:tav tm="0">
                                          <p:val>
                                            <p:fltVal val="0"/>
                                          </p:val>
                                        </p:tav>
                                        <p:tav tm="100000">
                                          <p:val>
                                            <p:strVal val="#ppt_h"/>
                                          </p:val>
                                        </p:tav>
                                      </p:tavLst>
                                    </p:anim>
                                    <p:animEffect transition="in" filter="fade">
                                      <p:cBhvr>
                                        <p:cTn id="15" dur="500"/>
                                        <p:tgtEl>
                                          <p:spTgt spid="69"/>
                                        </p:tgtEl>
                                      </p:cBhvr>
                                    </p:animEffect>
                                  </p:childTnLst>
                                </p:cTn>
                              </p:par>
                            </p:childTnLst>
                          </p:cTn>
                        </p:par>
                        <p:par>
                          <p:cTn id="16" fill="hold">
                            <p:stCondLst>
                              <p:cond delay="500"/>
                            </p:stCondLst>
                            <p:childTnLst>
                              <p:par>
                                <p:cTn id="17" presetID="31"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p:cTn id="19" dur="1000" fill="hold"/>
                                        <p:tgtEl>
                                          <p:spTgt spid="70"/>
                                        </p:tgtEl>
                                        <p:attrNameLst>
                                          <p:attrName>ppt_w</p:attrName>
                                        </p:attrNameLst>
                                      </p:cBhvr>
                                      <p:tavLst>
                                        <p:tav tm="0">
                                          <p:val>
                                            <p:fltVal val="0"/>
                                          </p:val>
                                        </p:tav>
                                        <p:tav tm="100000">
                                          <p:val>
                                            <p:strVal val="#ppt_w"/>
                                          </p:val>
                                        </p:tav>
                                      </p:tavLst>
                                    </p:anim>
                                    <p:anim calcmode="lin" valueType="num">
                                      <p:cBhvr>
                                        <p:cTn id="20" dur="1000" fill="hold"/>
                                        <p:tgtEl>
                                          <p:spTgt spid="70"/>
                                        </p:tgtEl>
                                        <p:attrNameLst>
                                          <p:attrName>ppt_h</p:attrName>
                                        </p:attrNameLst>
                                      </p:cBhvr>
                                      <p:tavLst>
                                        <p:tav tm="0">
                                          <p:val>
                                            <p:fltVal val="0"/>
                                          </p:val>
                                        </p:tav>
                                        <p:tav tm="100000">
                                          <p:val>
                                            <p:strVal val="#ppt_h"/>
                                          </p:val>
                                        </p:tav>
                                      </p:tavLst>
                                    </p:anim>
                                    <p:anim calcmode="lin" valueType="num">
                                      <p:cBhvr>
                                        <p:cTn id="21" dur="1000" fill="hold"/>
                                        <p:tgtEl>
                                          <p:spTgt spid="70"/>
                                        </p:tgtEl>
                                        <p:attrNameLst>
                                          <p:attrName>style.rotation</p:attrName>
                                        </p:attrNameLst>
                                      </p:cBhvr>
                                      <p:tavLst>
                                        <p:tav tm="0">
                                          <p:val>
                                            <p:fltVal val="90"/>
                                          </p:val>
                                        </p:tav>
                                        <p:tav tm="100000">
                                          <p:val>
                                            <p:fltVal val="0"/>
                                          </p:val>
                                        </p:tav>
                                      </p:tavLst>
                                    </p:anim>
                                    <p:animEffect transition="in" filter="fade">
                                      <p:cBhvr>
                                        <p:cTn id="22"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F3106A3-8AF9-4E35-8B5D-689FAB5D3729}"/>
              </a:ext>
            </a:extLst>
          </p:cNvPr>
          <p:cNvPicPr>
            <a:picLocks noChangeAspect="1"/>
          </p:cNvPicPr>
          <p:nvPr/>
        </p:nvPicPr>
        <p:blipFill rotWithShape="1">
          <a:blip r:embed="rId3"/>
          <a:srcRect t="10700"/>
          <a:stretch/>
        </p:blipFill>
        <p:spPr>
          <a:xfrm>
            <a:off x="70547" y="73233"/>
            <a:ext cx="5002593" cy="2501296"/>
          </a:xfrm>
          <a:prstGeom prst="rect">
            <a:avLst/>
          </a:prstGeom>
        </p:spPr>
      </p:pic>
      <p:sp>
        <p:nvSpPr>
          <p:cNvPr id="7" name="矩形 3"/>
          <p:cNvSpPr/>
          <p:nvPr/>
        </p:nvSpPr>
        <p:spPr>
          <a:xfrm>
            <a:off x="5073140" y="230837"/>
            <a:ext cx="1672234" cy="538601"/>
          </a:xfrm>
          <a:prstGeom prst="rect">
            <a:avLst/>
          </a:prstGeom>
          <a:noFill/>
          <a:ln w="9525">
            <a:noFill/>
            <a:miter/>
          </a:ln>
        </p:spPr>
        <p:txBody>
          <a:bodyPr wrap="none" lIns="91431" tIns="45716" rIns="91431" bIns="45716">
            <a:spAutoFit/>
          </a:bodyPr>
          <a:lstStyle/>
          <a:p>
            <a:pPr lvl="0" eaLnBrk="1" hangingPunct="1">
              <a:buNone/>
            </a:pPr>
            <a:r>
              <a:rPr lang="zh-CN" altLang="en-US" sz="2900" dirty="0">
                <a:solidFill>
                  <a:schemeClr val="bg1">
                    <a:lumMod val="50000"/>
                  </a:schemeClr>
                </a:solidFill>
                <a:latin typeface="Arial" pitchFamily="34" charset="0"/>
                <a:ea typeface="微软雅黑" pitchFamily="34" charset="-122"/>
                <a:sym typeface="Arial" pitchFamily="34" charset="0"/>
              </a:rPr>
              <a:t>作品概览</a:t>
            </a:r>
          </a:p>
        </p:txBody>
      </p:sp>
      <p:pic>
        <p:nvPicPr>
          <p:cNvPr id="25" name="图片 24">
            <a:extLst>
              <a:ext uri="{FF2B5EF4-FFF2-40B4-BE49-F238E27FC236}">
                <a16:creationId xmlns:a16="http://schemas.microsoft.com/office/drawing/2014/main" id="{B5C372F6-D5DA-4F3C-AF38-FE24C99DD0A3}"/>
              </a:ext>
            </a:extLst>
          </p:cNvPr>
          <p:cNvPicPr>
            <a:picLocks noChangeAspect="1"/>
          </p:cNvPicPr>
          <p:nvPr/>
        </p:nvPicPr>
        <p:blipFill>
          <a:blip r:embed="rId4"/>
          <a:srcRect l="17945" t="25355" r="2367" b="1568"/>
          <a:stretch>
            <a:fillRect/>
          </a:stretch>
        </p:blipFill>
        <p:spPr>
          <a:xfrm>
            <a:off x="1903653" y="1878323"/>
            <a:ext cx="7173910" cy="3700722"/>
          </a:xfrm>
          <a:prstGeom prst="rect">
            <a:avLst/>
          </a:prstGeom>
        </p:spPr>
      </p:pic>
      <p:pic>
        <p:nvPicPr>
          <p:cNvPr id="6" name="图片 5">
            <a:extLst>
              <a:ext uri="{FF2B5EF4-FFF2-40B4-BE49-F238E27FC236}">
                <a16:creationId xmlns:a16="http://schemas.microsoft.com/office/drawing/2014/main" id="{7D9F5F70-727D-4163-9354-CA7B9A9E291C}"/>
              </a:ext>
            </a:extLst>
          </p:cNvPr>
          <p:cNvPicPr>
            <a:picLocks noChangeAspect="1"/>
          </p:cNvPicPr>
          <p:nvPr/>
        </p:nvPicPr>
        <p:blipFill>
          <a:blip r:embed="rId5"/>
          <a:stretch>
            <a:fillRect/>
          </a:stretch>
        </p:blipFill>
        <p:spPr>
          <a:xfrm>
            <a:off x="8337131" y="2691108"/>
            <a:ext cx="3853282" cy="2075152"/>
          </a:xfrm>
          <a:prstGeom prst="rect">
            <a:avLst/>
          </a:prstGeom>
        </p:spPr>
      </p:pic>
      <p:pic>
        <p:nvPicPr>
          <p:cNvPr id="12" name="图片 11">
            <a:extLst>
              <a:ext uri="{FF2B5EF4-FFF2-40B4-BE49-F238E27FC236}">
                <a16:creationId xmlns:a16="http://schemas.microsoft.com/office/drawing/2014/main" id="{7ADF3EB4-C12A-4C65-B988-E5FA41CD30E1}"/>
              </a:ext>
            </a:extLst>
          </p:cNvPr>
          <p:cNvPicPr>
            <a:picLocks noChangeAspect="1"/>
          </p:cNvPicPr>
          <p:nvPr/>
        </p:nvPicPr>
        <p:blipFill>
          <a:blip r:embed="rId6"/>
          <a:stretch>
            <a:fillRect/>
          </a:stretch>
        </p:blipFill>
        <p:spPr>
          <a:xfrm>
            <a:off x="8293202" y="4766260"/>
            <a:ext cx="3887032" cy="2093328"/>
          </a:xfrm>
          <a:prstGeom prst="rect">
            <a:avLst/>
          </a:prstGeom>
        </p:spPr>
      </p:pic>
    </p:spTree>
    <p:extLst>
      <p:ext uri="{BB962C8B-B14F-4D97-AF65-F5344CB8AC3E}">
        <p14:creationId xmlns:p14="http://schemas.microsoft.com/office/powerpoint/2010/main" val="20602553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3"/>
          <p:cNvSpPr/>
          <p:nvPr/>
        </p:nvSpPr>
        <p:spPr>
          <a:xfrm>
            <a:off x="5259088" y="0"/>
            <a:ext cx="1672234" cy="538601"/>
          </a:xfrm>
          <a:prstGeom prst="rect">
            <a:avLst/>
          </a:prstGeom>
          <a:noFill/>
          <a:ln w="9525">
            <a:noFill/>
            <a:miter/>
          </a:ln>
        </p:spPr>
        <p:txBody>
          <a:bodyPr wrap="none" lIns="91431" tIns="45716" rIns="91431" bIns="45716">
            <a:spAutoFit/>
          </a:bodyPr>
          <a:lstStyle/>
          <a:p>
            <a:pPr lvl="0" eaLnBrk="1" hangingPunct="1">
              <a:buNone/>
            </a:pPr>
            <a:r>
              <a:rPr lang="zh-CN" altLang="en-US" sz="2900" dirty="0">
                <a:solidFill>
                  <a:schemeClr val="bg1">
                    <a:lumMod val="50000"/>
                  </a:schemeClr>
                </a:solidFill>
                <a:latin typeface="Arial" pitchFamily="34" charset="0"/>
                <a:ea typeface="微软雅黑" pitchFamily="34" charset="-122"/>
                <a:sym typeface="Arial" pitchFamily="34" charset="0"/>
              </a:rPr>
              <a:t>视频演示</a:t>
            </a:r>
          </a:p>
        </p:txBody>
      </p:sp>
      <p:pic>
        <p:nvPicPr>
          <p:cNvPr id="2" name="Demo_Trim_Trim">
            <a:hlinkClick r:id="" action="ppaction://media"/>
            <a:extLst>
              <a:ext uri="{FF2B5EF4-FFF2-40B4-BE49-F238E27FC236}">
                <a16:creationId xmlns:a16="http://schemas.microsoft.com/office/drawing/2014/main" id="{728B62BD-A1F2-42CE-B7E9-C40FC1EFEA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8962" y="538601"/>
            <a:ext cx="10952487" cy="6160150"/>
          </a:xfrm>
          <a:prstGeom prst="rect">
            <a:avLst/>
          </a:prstGeom>
        </p:spPr>
      </p:pic>
    </p:spTree>
    <p:extLst>
      <p:ext uri="{BB962C8B-B14F-4D97-AF65-F5344CB8AC3E}">
        <p14:creationId xmlns:p14="http://schemas.microsoft.com/office/powerpoint/2010/main" val="39061681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6" name="组合 65"/>
          <p:cNvGrpSpPr/>
          <p:nvPr/>
        </p:nvGrpSpPr>
        <p:grpSpPr>
          <a:xfrm>
            <a:off x="5079735" y="943711"/>
            <a:ext cx="1996576" cy="1996574"/>
            <a:chOff x="3606461" y="1664340"/>
            <a:chExt cx="1040024" cy="1040024"/>
          </a:xfrm>
          <a:effectLst/>
        </p:grpSpPr>
        <p:sp>
          <p:nvSpPr>
            <p:cNvPr id="67" name="椭圆 66"/>
            <p:cNvSpPr/>
            <p:nvPr/>
          </p:nvSpPr>
          <p:spPr>
            <a:xfrm>
              <a:off x="3606461" y="1664340"/>
              <a:ext cx="1040024" cy="1040024"/>
            </a:xfrm>
            <a:prstGeom prst="ellipse">
              <a:avLst/>
            </a:prstGeom>
            <a:solidFill>
              <a:schemeClr val="accent1">
                <a:lumMod val="75000"/>
              </a:schemeClr>
            </a:solidFill>
            <a:ln w="4445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1575"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68" name="文本框 1"/>
            <p:cNvSpPr txBox="1"/>
            <p:nvPr/>
          </p:nvSpPr>
          <p:spPr>
            <a:xfrm>
              <a:off x="3936496" y="1813627"/>
              <a:ext cx="426023" cy="689385"/>
            </a:xfrm>
            <a:prstGeom prst="rect">
              <a:avLst/>
            </a:prstGeom>
            <a:noFill/>
            <a:ln>
              <a:noFill/>
            </a:ln>
            <a:effectLst/>
          </p:spPr>
          <p:txBody>
            <a:bodyPr wrap="none" rtlCol="0">
              <a:spAutoFit/>
            </a:bodyPr>
            <a:lstStyle/>
            <a:p>
              <a:pPr algn="ctr"/>
              <a:r>
                <a:rPr lang="en-US" altLang="zh-CN" sz="8000" b="1" dirty="0">
                  <a:solidFill>
                    <a:schemeClr val="bg1"/>
                  </a:solidFill>
                  <a:effectLst/>
                  <a:latin typeface="微软雅黑" pitchFamily="34" charset="-122"/>
                  <a:ea typeface="微软雅黑" pitchFamily="34" charset="-122"/>
                </a:rPr>
                <a:t>4</a:t>
              </a:r>
              <a:endParaRPr lang="zh-CN" altLang="en-US" sz="8000" b="1" dirty="0">
                <a:solidFill>
                  <a:schemeClr val="bg1"/>
                </a:solidFill>
                <a:effectLst/>
                <a:latin typeface="微软雅黑" pitchFamily="34" charset="-122"/>
                <a:ea typeface="微软雅黑" pitchFamily="34" charset="-122"/>
              </a:endParaRPr>
            </a:p>
          </p:txBody>
        </p:sp>
      </p:grpSp>
      <p:sp>
        <p:nvSpPr>
          <p:cNvPr id="69" name="矩形 69"/>
          <p:cNvSpPr>
            <a:spLocks noChangeArrowheads="1"/>
          </p:cNvSpPr>
          <p:nvPr/>
        </p:nvSpPr>
        <p:spPr bwMode="auto">
          <a:xfrm>
            <a:off x="3526668" y="3382957"/>
            <a:ext cx="51370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zh-CN" altLang="en-US" sz="4800" b="1" dirty="0">
                <a:solidFill>
                  <a:schemeClr val="accent1">
                    <a:lumMod val="75000"/>
                  </a:schemeClr>
                </a:solidFill>
                <a:latin typeface="微软雅黑" pitchFamily="34" charset="-122"/>
                <a:ea typeface="微软雅黑" pitchFamily="34" charset="-122"/>
                <a:sym typeface="微软雅黑" pitchFamily="34" charset="-122"/>
              </a:rPr>
              <a:t>作品总结</a:t>
            </a:r>
            <a:endParaRPr lang="en-US" altLang="zh-CN" sz="4800" b="1" dirty="0">
              <a:solidFill>
                <a:schemeClr val="accent1">
                  <a:lumMod val="75000"/>
                </a:schemeClr>
              </a:solidFill>
              <a:latin typeface="微软雅黑" pitchFamily="34" charset="-122"/>
              <a:ea typeface="微软雅黑" pitchFamily="34" charset="-122"/>
              <a:sym typeface="微软雅黑" pitchFamily="34" charset="-122"/>
            </a:endParaRPr>
          </a:p>
        </p:txBody>
      </p:sp>
      <p:sp>
        <p:nvSpPr>
          <p:cNvPr id="70" name="矩形 70"/>
          <p:cNvSpPr>
            <a:spLocks noChangeArrowheads="1"/>
          </p:cNvSpPr>
          <p:nvPr/>
        </p:nvSpPr>
        <p:spPr bwMode="auto">
          <a:xfrm>
            <a:off x="1309994" y="4292759"/>
            <a:ext cx="9570424" cy="736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342900" indent="-342900" algn="ctr">
              <a:lnSpc>
                <a:spcPts val="2600"/>
              </a:lnSpc>
              <a:buFont typeface="Arial" panose="020B0604020202020204" pitchFamily="34" charset="0"/>
              <a:buChar char="•"/>
            </a:pPr>
            <a:r>
              <a:rPr lang="zh-CN" altLang="en-US" sz="2000" dirty="0">
                <a:solidFill>
                  <a:schemeClr val="bg1">
                    <a:lumMod val="50000"/>
                  </a:schemeClr>
                </a:solidFill>
                <a:latin typeface="华文中宋" panose="02010600040101010101" pitchFamily="2" charset="-122"/>
                <a:ea typeface="华文中宋" panose="02010600040101010101" pitchFamily="2" charset="-122"/>
              </a:rPr>
              <a:t>研究意义</a:t>
            </a:r>
            <a:endParaRPr lang="en-US" altLang="zh-CN" sz="2000" dirty="0">
              <a:solidFill>
                <a:schemeClr val="bg1">
                  <a:lumMod val="50000"/>
                </a:schemeClr>
              </a:solidFill>
              <a:latin typeface="华文中宋" panose="02010600040101010101" pitchFamily="2" charset="-122"/>
              <a:ea typeface="华文中宋" panose="02010600040101010101" pitchFamily="2" charset="-122"/>
            </a:endParaRPr>
          </a:p>
          <a:p>
            <a:pPr marL="342900" indent="-342900" algn="ctr">
              <a:lnSpc>
                <a:spcPts val="2600"/>
              </a:lnSpc>
              <a:buFont typeface="Arial" panose="020B0604020202020204" pitchFamily="34" charset="0"/>
              <a:buChar char="•"/>
            </a:pPr>
            <a:r>
              <a:rPr lang="zh-CN" altLang="en-US" sz="2000" dirty="0">
                <a:solidFill>
                  <a:schemeClr val="bg1">
                    <a:lumMod val="50000"/>
                  </a:schemeClr>
                </a:solidFill>
                <a:latin typeface="华文中宋" panose="02010600040101010101" pitchFamily="2" charset="-122"/>
                <a:ea typeface="华文中宋" panose="02010600040101010101" pitchFamily="2" charset="-122"/>
              </a:rPr>
              <a:t>存在不足</a:t>
            </a:r>
          </a:p>
        </p:txBody>
      </p:sp>
      <p:cxnSp>
        <p:nvCxnSpPr>
          <p:cNvPr id="74" name="直接连接符 73"/>
          <p:cNvCxnSpPr/>
          <p:nvPr/>
        </p:nvCxnSpPr>
        <p:spPr>
          <a:xfrm>
            <a:off x="2362065" y="3955854"/>
            <a:ext cx="1456264" cy="1"/>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325165" y="3955854"/>
            <a:ext cx="1379619" cy="1"/>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098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66"/>
                                        </p:tgtEl>
                                        <p:attrNameLst>
                                          <p:attrName>style.visibility</p:attrName>
                                        </p:attrNameLst>
                                      </p:cBhvr>
                                      <p:to>
                                        <p:strVal val="visible"/>
                                      </p:to>
                                    </p:set>
                                    <p:animScale>
                                      <p:cBhvr>
                                        <p:cTn id="7" dur="1000" decel="50000" fill="hold">
                                          <p:stCondLst>
                                            <p:cond delay="0"/>
                                          </p:stCondLst>
                                        </p:cTn>
                                        <p:tgtEl>
                                          <p:spTgt spid="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6"/>
                                        </p:tgtEl>
                                        <p:attrNameLst>
                                          <p:attrName>ppt_x</p:attrName>
                                          <p:attrName>ppt_y</p:attrName>
                                        </p:attrNameLst>
                                      </p:cBhvr>
                                    </p:animMotion>
                                    <p:animEffect transition="in" filter="fade">
                                      <p:cBhvr>
                                        <p:cTn id="9" dur="1000"/>
                                        <p:tgtEl>
                                          <p:spTgt spid="66"/>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wipe(left)">
                                      <p:cBhvr>
                                        <p:cTn id="13" dur="500"/>
                                        <p:tgtEl>
                                          <p:spTgt spid="74"/>
                                        </p:tgtEl>
                                      </p:cBhvr>
                                    </p:animEffect>
                                  </p:childTnLst>
                                </p:cTn>
                              </p:par>
                              <p:par>
                                <p:cTn id="14" presetID="22" presetClass="entr" presetSubtype="2"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right)">
                                      <p:cBhvr>
                                        <p:cTn id="16" dur="500"/>
                                        <p:tgtEl>
                                          <p:spTgt spid="7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p:cTn id="19" dur="500" fill="hold"/>
                                        <p:tgtEl>
                                          <p:spTgt spid="69"/>
                                        </p:tgtEl>
                                        <p:attrNameLst>
                                          <p:attrName>ppt_w</p:attrName>
                                        </p:attrNameLst>
                                      </p:cBhvr>
                                      <p:tavLst>
                                        <p:tav tm="0">
                                          <p:val>
                                            <p:fltVal val="0"/>
                                          </p:val>
                                        </p:tav>
                                        <p:tav tm="100000">
                                          <p:val>
                                            <p:strVal val="#ppt_w"/>
                                          </p:val>
                                        </p:tav>
                                      </p:tavLst>
                                    </p:anim>
                                    <p:anim calcmode="lin" valueType="num">
                                      <p:cBhvr>
                                        <p:cTn id="20" dur="500" fill="hold"/>
                                        <p:tgtEl>
                                          <p:spTgt spid="69"/>
                                        </p:tgtEl>
                                        <p:attrNameLst>
                                          <p:attrName>ppt_h</p:attrName>
                                        </p:attrNameLst>
                                      </p:cBhvr>
                                      <p:tavLst>
                                        <p:tav tm="0">
                                          <p:val>
                                            <p:fltVal val="0"/>
                                          </p:val>
                                        </p:tav>
                                        <p:tav tm="100000">
                                          <p:val>
                                            <p:strVal val="#ppt_h"/>
                                          </p:val>
                                        </p:tav>
                                      </p:tavLst>
                                    </p:anim>
                                    <p:animEffect transition="in" filter="fade">
                                      <p:cBhvr>
                                        <p:cTn id="21" dur="500"/>
                                        <p:tgtEl>
                                          <p:spTgt spid="69"/>
                                        </p:tgtEl>
                                      </p:cBhvr>
                                    </p:animEffect>
                                  </p:childTnLst>
                                </p:cTn>
                              </p:par>
                            </p:childTnLst>
                          </p:cTn>
                        </p:par>
                        <p:par>
                          <p:cTn id="22" fill="hold">
                            <p:stCondLst>
                              <p:cond delay="1500"/>
                            </p:stCondLst>
                            <p:childTnLst>
                              <p:par>
                                <p:cTn id="23" presetID="31" presetClass="entr" presetSubtype="0" fill="hold" grpId="0" nodeType="afterEffect">
                                  <p:stCondLst>
                                    <p:cond delay="0"/>
                                  </p:stCondLst>
                                  <p:childTnLst>
                                    <p:set>
                                      <p:cBhvr>
                                        <p:cTn id="24" dur="1" fill="hold">
                                          <p:stCondLst>
                                            <p:cond delay="0"/>
                                          </p:stCondLst>
                                        </p:cTn>
                                        <p:tgtEl>
                                          <p:spTgt spid="70"/>
                                        </p:tgtEl>
                                        <p:attrNameLst>
                                          <p:attrName>style.visibility</p:attrName>
                                        </p:attrNameLst>
                                      </p:cBhvr>
                                      <p:to>
                                        <p:strVal val="visible"/>
                                      </p:to>
                                    </p:set>
                                    <p:anim calcmode="lin" valueType="num">
                                      <p:cBhvr>
                                        <p:cTn id="25" dur="1000" fill="hold"/>
                                        <p:tgtEl>
                                          <p:spTgt spid="70"/>
                                        </p:tgtEl>
                                        <p:attrNameLst>
                                          <p:attrName>ppt_w</p:attrName>
                                        </p:attrNameLst>
                                      </p:cBhvr>
                                      <p:tavLst>
                                        <p:tav tm="0">
                                          <p:val>
                                            <p:fltVal val="0"/>
                                          </p:val>
                                        </p:tav>
                                        <p:tav tm="100000">
                                          <p:val>
                                            <p:strVal val="#ppt_w"/>
                                          </p:val>
                                        </p:tav>
                                      </p:tavLst>
                                    </p:anim>
                                    <p:anim calcmode="lin" valueType="num">
                                      <p:cBhvr>
                                        <p:cTn id="26" dur="1000" fill="hold"/>
                                        <p:tgtEl>
                                          <p:spTgt spid="70"/>
                                        </p:tgtEl>
                                        <p:attrNameLst>
                                          <p:attrName>ppt_h</p:attrName>
                                        </p:attrNameLst>
                                      </p:cBhvr>
                                      <p:tavLst>
                                        <p:tav tm="0">
                                          <p:val>
                                            <p:fltVal val="0"/>
                                          </p:val>
                                        </p:tav>
                                        <p:tav tm="100000">
                                          <p:val>
                                            <p:strVal val="#ppt_h"/>
                                          </p:val>
                                        </p:tav>
                                      </p:tavLst>
                                    </p:anim>
                                    <p:anim calcmode="lin" valueType="num">
                                      <p:cBhvr>
                                        <p:cTn id="27" dur="1000" fill="hold"/>
                                        <p:tgtEl>
                                          <p:spTgt spid="70"/>
                                        </p:tgtEl>
                                        <p:attrNameLst>
                                          <p:attrName>style.rotation</p:attrName>
                                        </p:attrNameLst>
                                      </p:cBhvr>
                                      <p:tavLst>
                                        <p:tav tm="0">
                                          <p:val>
                                            <p:fltVal val="90"/>
                                          </p:val>
                                        </p:tav>
                                        <p:tav tm="100000">
                                          <p:val>
                                            <p:fltVal val="0"/>
                                          </p:val>
                                        </p:tav>
                                      </p:tavLst>
                                    </p:anim>
                                    <p:animEffect transition="in" filter="fade">
                                      <p:cBhvr>
                                        <p:cTn id="28"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268004" y="355016"/>
            <a:ext cx="7519988" cy="674229"/>
            <a:chOff x="2268004" y="565988"/>
            <a:chExt cx="7519988" cy="674229"/>
          </a:xfrm>
        </p:grpSpPr>
        <p:sp>
          <p:nvSpPr>
            <p:cNvPr id="11" name="矩形 10"/>
            <p:cNvSpPr/>
            <p:nvPr/>
          </p:nvSpPr>
          <p:spPr>
            <a:xfrm flipH="1" flipV="1">
              <a:off x="2268004" y="1194498"/>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65988"/>
              <a:ext cx="2356074" cy="538601"/>
              <a:chOff x="5043488" y="521595"/>
              <a:chExt cx="2356074" cy="538601"/>
            </a:xfrm>
          </p:grpSpPr>
          <p:sp>
            <p:nvSpPr>
              <p:cNvPr id="7" name="矩形 3"/>
              <p:cNvSpPr/>
              <p:nvPr/>
            </p:nvSpPr>
            <p:spPr>
              <a:xfrm>
                <a:off x="6471121" y="521595"/>
                <a:ext cx="928441" cy="538601"/>
              </a:xfrm>
              <a:prstGeom prst="rect">
                <a:avLst/>
              </a:prstGeom>
              <a:noFill/>
              <a:ln w="9525">
                <a:noFill/>
                <a:miter/>
              </a:ln>
            </p:spPr>
            <p:txBody>
              <a:bodyPr wrap="none" lIns="91431" tIns="45716" rIns="91431" bIns="45716">
                <a:spAutoFit/>
              </a:bodyPr>
              <a:lstStyle/>
              <a:p>
                <a:pPr lvl="0" eaLnBrk="1" hangingPunct="1">
                  <a:buNone/>
                </a:pPr>
                <a:r>
                  <a:rPr lang="zh-CN" altLang="en-US" sz="2900" dirty="0">
                    <a:solidFill>
                      <a:schemeClr val="bg1">
                        <a:lumMod val="50000"/>
                      </a:schemeClr>
                    </a:solidFill>
                    <a:latin typeface="Arial" pitchFamily="34" charset="0"/>
                    <a:ea typeface="微软雅黑" pitchFamily="34" charset="-122"/>
                    <a:sym typeface="Arial" pitchFamily="34" charset="0"/>
                  </a:rPr>
                  <a:t>回溯</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grpSp>
        <p:nvGrpSpPr>
          <p:cNvPr id="12" name="组合 11"/>
          <p:cNvGrpSpPr/>
          <p:nvPr/>
        </p:nvGrpSpPr>
        <p:grpSpPr>
          <a:xfrm>
            <a:off x="1504460" y="1366646"/>
            <a:ext cx="9181492" cy="4126295"/>
            <a:chOff x="820346" y="1147901"/>
            <a:chExt cx="6196369" cy="2821149"/>
          </a:xfrm>
        </p:grpSpPr>
        <p:grpSp>
          <p:nvGrpSpPr>
            <p:cNvPr id="13" name="组合 12"/>
            <p:cNvGrpSpPr/>
            <p:nvPr/>
          </p:nvGrpSpPr>
          <p:grpSpPr>
            <a:xfrm>
              <a:off x="820346" y="1147901"/>
              <a:ext cx="4889835" cy="2821149"/>
              <a:chOff x="819150" y="1331816"/>
              <a:chExt cx="7134226" cy="4116031"/>
            </a:xfrm>
          </p:grpSpPr>
          <p:sp>
            <p:nvSpPr>
              <p:cNvPr id="21" name="圆角矩形 20"/>
              <p:cNvSpPr/>
              <p:nvPr/>
            </p:nvSpPr>
            <p:spPr>
              <a:xfrm>
                <a:off x="2715173" y="1331816"/>
                <a:ext cx="1663587" cy="696556"/>
              </a:xfrm>
              <a:prstGeom prst="roundRect">
                <a:avLst/>
              </a:prstGeom>
              <a:solidFill>
                <a:schemeClr val="accent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文艺复兴的小世界</a:t>
                </a:r>
              </a:p>
            </p:txBody>
          </p:sp>
          <p:sp>
            <p:nvSpPr>
              <p:cNvPr id="22" name="圆角矩形 21"/>
              <p:cNvSpPr/>
              <p:nvPr/>
            </p:nvSpPr>
            <p:spPr>
              <a:xfrm>
                <a:off x="5555265" y="2485570"/>
                <a:ext cx="1512285" cy="514350"/>
              </a:xfrm>
              <a:prstGeom prst="roundRect">
                <a:avLst/>
              </a:prstGeom>
              <a:solidFill>
                <a:schemeClr val="accent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作品实现</a:t>
                </a:r>
              </a:p>
            </p:txBody>
          </p:sp>
          <p:sp>
            <p:nvSpPr>
              <p:cNvPr id="23" name="圆角矩形 22"/>
              <p:cNvSpPr/>
              <p:nvPr/>
            </p:nvSpPr>
            <p:spPr>
              <a:xfrm>
                <a:off x="6441091" y="3438072"/>
                <a:ext cx="1512285" cy="514350"/>
              </a:xfrm>
              <a:prstGeom prst="roundRect">
                <a:avLst/>
              </a:prstGeom>
              <a:solidFill>
                <a:schemeClr val="accent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持续完善</a:t>
                </a:r>
              </a:p>
            </p:txBody>
          </p:sp>
          <p:sp>
            <p:nvSpPr>
              <p:cNvPr id="24" name="圆角矩形 23"/>
              <p:cNvSpPr/>
              <p:nvPr/>
            </p:nvSpPr>
            <p:spPr>
              <a:xfrm>
                <a:off x="4678965" y="3438072"/>
                <a:ext cx="1512285" cy="514350"/>
              </a:xfrm>
              <a:prstGeom prst="roundRect">
                <a:avLst/>
              </a:prstGeom>
              <a:solidFill>
                <a:schemeClr val="accent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kern="0" dirty="0">
                    <a:solidFill>
                      <a:srgbClr val="FFFFFF"/>
                    </a:solidFill>
                    <a:latin typeface="微软雅黑" panose="020B0503020204020204" pitchFamily="34" charset="-122"/>
                    <a:ea typeface="微软雅黑" panose="020B0503020204020204" pitchFamily="34" charset="-122"/>
                  </a:rPr>
                  <a:t>基本框架</a:t>
                </a:r>
                <a:endParaRPr kumimoji="0" lang="zh-CN" altLang="en-US"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5" name="圆角矩形 24"/>
              <p:cNvSpPr/>
              <p:nvPr/>
            </p:nvSpPr>
            <p:spPr>
              <a:xfrm>
                <a:off x="2793014" y="3438072"/>
                <a:ext cx="1512285" cy="514350"/>
              </a:xfrm>
              <a:prstGeom prst="roundRect">
                <a:avLst/>
              </a:prstGeom>
              <a:solidFill>
                <a:schemeClr val="accent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作品设计</a:t>
                </a:r>
              </a:p>
            </p:txBody>
          </p:sp>
          <p:sp>
            <p:nvSpPr>
              <p:cNvPr id="26" name="圆角矩形 25"/>
              <p:cNvSpPr/>
              <p:nvPr/>
            </p:nvSpPr>
            <p:spPr>
              <a:xfrm>
                <a:off x="1040415" y="3438072"/>
                <a:ext cx="1512285" cy="514350"/>
              </a:xfrm>
              <a:prstGeom prst="roundRect">
                <a:avLst/>
              </a:prstGeom>
              <a:solidFill>
                <a:schemeClr val="accent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确定兴趣</a:t>
                </a:r>
              </a:p>
            </p:txBody>
          </p:sp>
          <p:sp>
            <p:nvSpPr>
              <p:cNvPr id="27" name="圆角矩形 26"/>
              <p:cNvSpPr/>
              <p:nvPr/>
            </p:nvSpPr>
            <p:spPr>
              <a:xfrm>
                <a:off x="1040414" y="4185784"/>
                <a:ext cx="1512285" cy="514350"/>
              </a:xfrm>
              <a:prstGeom prst="roundRect">
                <a:avLst/>
              </a:prstGeom>
              <a:solidFill>
                <a:schemeClr val="accent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捋清思路</a:t>
                </a:r>
              </a:p>
            </p:txBody>
          </p:sp>
          <p:sp>
            <p:nvSpPr>
              <p:cNvPr id="28" name="圆角矩形 27"/>
              <p:cNvSpPr/>
              <p:nvPr/>
            </p:nvSpPr>
            <p:spPr>
              <a:xfrm>
                <a:off x="1040413" y="4933497"/>
                <a:ext cx="1512285" cy="514350"/>
              </a:xfrm>
              <a:prstGeom prst="roundRect">
                <a:avLst/>
              </a:prstGeom>
              <a:solidFill>
                <a:schemeClr val="accent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查阅资料</a:t>
                </a:r>
              </a:p>
            </p:txBody>
          </p:sp>
          <p:sp>
            <p:nvSpPr>
              <p:cNvPr id="29" name="圆角矩形 28"/>
              <p:cNvSpPr/>
              <p:nvPr/>
            </p:nvSpPr>
            <p:spPr>
              <a:xfrm>
                <a:off x="4678965" y="4132490"/>
                <a:ext cx="1512285" cy="514350"/>
              </a:xfrm>
              <a:prstGeom prst="roundRect">
                <a:avLst/>
              </a:prstGeom>
              <a:solidFill>
                <a:schemeClr val="accent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基本功能</a:t>
                </a:r>
              </a:p>
            </p:txBody>
          </p:sp>
          <p:sp>
            <p:nvSpPr>
              <p:cNvPr id="30" name="圆角矩形 29"/>
              <p:cNvSpPr/>
              <p:nvPr/>
            </p:nvSpPr>
            <p:spPr>
              <a:xfrm>
                <a:off x="4678964" y="4826908"/>
                <a:ext cx="1512285" cy="514350"/>
              </a:xfrm>
              <a:prstGeom prst="roundRect">
                <a:avLst/>
              </a:prstGeom>
              <a:solidFill>
                <a:schemeClr val="accent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重难点解决</a:t>
                </a:r>
              </a:p>
            </p:txBody>
          </p:sp>
          <p:cxnSp>
            <p:nvCxnSpPr>
              <p:cNvPr id="32" name="直接连接符 31"/>
              <p:cNvCxnSpPr>
                <a:cxnSpLocks/>
                <a:stCxn id="21" idx="2"/>
                <a:endCxn id="25" idx="0"/>
              </p:cNvCxnSpPr>
              <p:nvPr/>
            </p:nvCxnSpPr>
            <p:spPr>
              <a:xfrm>
                <a:off x="3546967" y="2028372"/>
                <a:ext cx="2190" cy="1409700"/>
              </a:xfrm>
              <a:prstGeom prst="line">
                <a:avLst/>
              </a:prstGeom>
              <a:noFill/>
              <a:ln w="9525" cap="flat" cmpd="sng" algn="ctr">
                <a:solidFill>
                  <a:schemeClr val="bg1">
                    <a:lumMod val="50000"/>
                  </a:schemeClr>
                </a:solidFill>
                <a:prstDash val="solid"/>
              </a:ln>
              <a:effectLst/>
            </p:spPr>
          </p:cxnSp>
          <p:cxnSp>
            <p:nvCxnSpPr>
              <p:cNvPr id="33" name="直接连接符 32"/>
              <p:cNvCxnSpPr/>
              <p:nvPr/>
            </p:nvCxnSpPr>
            <p:spPr>
              <a:xfrm flipH="1">
                <a:off x="1796555" y="2999920"/>
                <a:ext cx="1752602" cy="0"/>
              </a:xfrm>
              <a:prstGeom prst="line">
                <a:avLst/>
              </a:prstGeom>
              <a:noFill/>
              <a:ln w="9525" cap="flat" cmpd="sng" algn="ctr">
                <a:solidFill>
                  <a:schemeClr val="bg1">
                    <a:lumMod val="50000"/>
                  </a:schemeClr>
                </a:solidFill>
                <a:prstDash val="solid"/>
              </a:ln>
              <a:effectLst/>
            </p:spPr>
          </p:cxnSp>
          <p:cxnSp>
            <p:nvCxnSpPr>
              <p:cNvPr id="34" name="直接连接符 33"/>
              <p:cNvCxnSpPr>
                <a:endCxn id="26" idx="0"/>
              </p:cNvCxnSpPr>
              <p:nvPr/>
            </p:nvCxnSpPr>
            <p:spPr>
              <a:xfrm>
                <a:off x="1796555" y="2999920"/>
                <a:ext cx="3" cy="438152"/>
              </a:xfrm>
              <a:prstGeom prst="line">
                <a:avLst/>
              </a:prstGeom>
              <a:noFill/>
              <a:ln w="9525" cap="flat" cmpd="sng" algn="ctr">
                <a:solidFill>
                  <a:srgbClr val="49555F"/>
                </a:solidFill>
                <a:prstDash val="solid"/>
              </a:ln>
              <a:effectLst/>
            </p:spPr>
          </p:cxnSp>
          <p:cxnSp>
            <p:nvCxnSpPr>
              <p:cNvPr id="35" name="直接连接符 34"/>
              <p:cNvCxnSpPr>
                <a:endCxn id="22" idx="1"/>
              </p:cNvCxnSpPr>
              <p:nvPr/>
            </p:nvCxnSpPr>
            <p:spPr>
              <a:xfrm>
                <a:off x="3549156" y="2733222"/>
                <a:ext cx="2006109" cy="0"/>
              </a:xfrm>
              <a:prstGeom prst="line">
                <a:avLst/>
              </a:prstGeom>
              <a:noFill/>
              <a:ln w="9525" cap="flat" cmpd="sng" algn="ctr">
                <a:solidFill>
                  <a:schemeClr val="bg1">
                    <a:lumMod val="50000"/>
                  </a:schemeClr>
                </a:solidFill>
                <a:prstDash val="solid"/>
              </a:ln>
              <a:effectLst/>
            </p:spPr>
          </p:cxnSp>
          <p:cxnSp>
            <p:nvCxnSpPr>
              <p:cNvPr id="36" name="直接连接符 35"/>
              <p:cNvCxnSpPr>
                <a:stCxn id="24" idx="0"/>
              </p:cNvCxnSpPr>
              <p:nvPr/>
            </p:nvCxnSpPr>
            <p:spPr>
              <a:xfrm flipH="1" flipV="1">
                <a:off x="5435106" y="3218996"/>
                <a:ext cx="2" cy="219076"/>
              </a:xfrm>
              <a:prstGeom prst="line">
                <a:avLst/>
              </a:prstGeom>
              <a:noFill/>
              <a:ln w="9525" cap="flat" cmpd="sng" algn="ctr">
                <a:solidFill>
                  <a:schemeClr val="bg1">
                    <a:lumMod val="50000"/>
                  </a:schemeClr>
                </a:solidFill>
                <a:prstDash val="solid"/>
              </a:ln>
              <a:effectLst/>
            </p:spPr>
          </p:cxnSp>
          <p:cxnSp>
            <p:nvCxnSpPr>
              <p:cNvPr id="37" name="直接连接符 36"/>
              <p:cNvCxnSpPr/>
              <p:nvPr/>
            </p:nvCxnSpPr>
            <p:spPr>
              <a:xfrm flipH="1" flipV="1">
                <a:off x="7197233" y="3218996"/>
                <a:ext cx="2" cy="219076"/>
              </a:xfrm>
              <a:prstGeom prst="line">
                <a:avLst/>
              </a:prstGeom>
              <a:noFill/>
              <a:ln w="9525" cap="flat" cmpd="sng" algn="ctr">
                <a:solidFill>
                  <a:schemeClr val="bg1">
                    <a:lumMod val="50000"/>
                  </a:schemeClr>
                </a:solidFill>
                <a:prstDash val="solid"/>
              </a:ln>
              <a:effectLst/>
            </p:spPr>
          </p:cxnSp>
          <p:cxnSp>
            <p:nvCxnSpPr>
              <p:cNvPr id="38" name="直接连接符 37"/>
              <p:cNvCxnSpPr/>
              <p:nvPr/>
            </p:nvCxnSpPr>
            <p:spPr>
              <a:xfrm>
                <a:off x="5435106" y="3218996"/>
                <a:ext cx="1762127" cy="0"/>
              </a:xfrm>
              <a:prstGeom prst="line">
                <a:avLst/>
              </a:prstGeom>
              <a:noFill/>
              <a:ln w="9525" cap="flat" cmpd="sng" algn="ctr">
                <a:solidFill>
                  <a:schemeClr val="bg1">
                    <a:lumMod val="50000"/>
                  </a:schemeClr>
                </a:solidFill>
                <a:prstDash val="solid"/>
              </a:ln>
              <a:effectLst/>
            </p:spPr>
          </p:cxnSp>
          <p:cxnSp>
            <p:nvCxnSpPr>
              <p:cNvPr id="39" name="直接连接符 38"/>
              <p:cNvCxnSpPr>
                <a:stCxn id="22" idx="2"/>
              </p:cNvCxnSpPr>
              <p:nvPr/>
            </p:nvCxnSpPr>
            <p:spPr>
              <a:xfrm flipH="1">
                <a:off x="6311407" y="2999920"/>
                <a:ext cx="1" cy="219076"/>
              </a:xfrm>
              <a:prstGeom prst="line">
                <a:avLst/>
              </a:prstGeom>
              <a:noFill/>
              <a:ln w="9525" cap="flat" cmpd="sng" algn="ctr">
                <a:solidFill>
                  <a:schemeClr val="bg1">
                    <a:lumMod val="50000"/>
                  </a:schemeClr>
                </a:solidFill>
                <a:prstDash val="solid"/>
              </a:ln>
              <a:effectLst/>
            </p:spPr>
          </p:cxnSp>
          <p:cxnSp>
            <p:nvCxnSpPr>
              <p:cNvPr id="40" name="直接连接符 39"/>
              <p:cNvCxnSpPr/>
              <p:nvPr/>
            </p:nvCxnSpPr>
            <p:spPr>
              <a:xfrm flipH="1">
                <a:off x="819150" y="3695247"/>
                <a:ext cx="221265" cy="0"/>
              </a:xfrm>
              <a:prstGeom prst="line">
                <a:avLst/>
              </a:prstGeom>
              <a:noFill/>
              <a:ln w="9525" cap="flat" cmpd="sng" algn="ctr">
                <a:solidFill>
                  <a:srgbClr val="49555F"/>
                </a:solidFill>
                <a:prstDash val="solid"/>
              </a:ln>
              <a:effectLst/>
            </p:spPr>
          </p:cxnSp>
          <p:cxnSp>
            <p:nvCxnSpPr>
              <p:cNvPr id="41" name="直接连接符 40"/>
              <p:cNvCxnSpPr/>
              <p:nvPr/>
            </p:nvCxnSpPr>
            <p:spPr>
              <a:xfrm flipH="1">
                <a:off x="819150" y="4442959"/>
                <a:ext cx="221265" cy="0"/>
              </a:xfrm>
              <a:prstGeom prst="line">
                <a:avLst/>
              </a:prstGeom>
              <a:noFill/>
              <a:ln w="9525" cap="flat" cmpd="sng" algn="ctr">
                <a:solidFill>
                  <a:schemeClr val="bg1">
                    <a:lumMod val="50000"/>
                  </a:schemeClr>
                </a:solidFill>
                <a:prstDash val="solid"/>
              </a:ln>
              <a:effectLst/>
            </p:spPr>
          </p:cxnSp>
          <p:cxnSp>
            <p:nvCxnSpPr>
              <p:cNvPr id="42" name="直接连接符 41"/>
              <p:cNvCxnSpPr/>
              <p:nvPr/>
            </p:nvCxnSpPr>
            <p:spPr>
              <a:xfrm flipH="1">
                <a:off x="819150" y="5190672"/>
                <a:ext cx="221265" cy="0"/>
              </a:xfrm>
              <a:prstGeom prst="line">
                <a:avLst/>
              </a:prstGeom>
              <a:noFill/>
              <a:ln w="9525" cap="flat" cmpd="sng" algn="ctr">
                <a:solidFill>
                  <a:schemeClr val="bg1">
                    <a:lumMod val="50000"/>
                  </a:schemeClr>
                </a:solidFill>
                <a:prstDash val="solid"/>
              </a:ln>
              <a:effectLst/>
            </p:spPr>
          </p:cxnSp>
          <p:cxnSp>
            <p:nvCxnSpPr>
              <p:cNvPr id="43" name="直接连接符 42"/>
              <p:cNvCxnSpPr/>
              <p:nvPr/>
            </p:nvCxnSpPr>
            <p:spPr>
              <a:xfrm>
                <a:off x="819150" y="3695247"/>
                <a:ext cx="0" cy="1495425"/>
              </a:xfrm>
              <a:prstGeom prst="line">
                <a:avLst/>
              </a:prstGeom>
              <a:noFill/>
              <a:ln w="9525" cap="flat" cmpd="sng" algn="ctr">
                <a:solidFill>
                  <a:schemeClr val="bg1">
                    <a:lumMod val="50000"/>
                  </a:schemeClr>
                </a:solidFill>
                <a:prstDash val="solid"/>
              </a:ln>
              <a:effectLst/>
            </p:spPr>
          </p:cxnSp>
          <p:cxnSp>
            <p:nvCxnSpPr>
              <p:cNvPr id="44" name="直接连接符 43"/>
              <p:cNvCxnSpPr/>
              <p:nvPr/>
            </p:nvCxnSpPr>
            <p:spPr>
              <a:xfrm flipH="1">
                <a:off x="4456602" y="3701144"/>
                <a:ext cx="221265" cy="0"/>
              </a:xfrm>
              <a:prstGeom prst="line">
                <a:avLst/>
              </a:prstGeom>
              <a:noFill/>
              <a:ln w="9525" cap="flat" cmpd="sng" algn="ctr">
                <a:solidFill>
                  <a:srgbClr val="49555F"/>
                </a:solidFill>
                <a:prstDash val="solid"/>
              </a:ln>
              <a:effectLst/>
            </p:spPr>
          </p:cxnSp>
          <p:cxnSp>
            <p:nvCxnSpPr>
              <p:cNvPr id="46" name="直接连接符 45"/>
              <p:cNvCxnSpPr/>
              <p:nvPr/>
            </p:nvCxnSpPr>
            <p:spPr>
              <a:xfrm flipH="1">
                <a:off x="4456602" y="4393596"/>
                <a:ext cx="221265" cy="0"/>
              </a:xfrm>
              <a:prstGeom prst="line">
                <a:avLst/>
              </a:prstGeom>
              <a:noFill/>
              <a:ln w="9525" cap="flat" cmpd="sng" algn="ctr">
                <a:solidFill>
                  <a:schemeClr val="bg1">
                    <a:lumMod val="50000"/>
                  </a:schemeClr>
                </a:solidFill>
                <a:prstDash val="solid"/>
              </a:ln>
              <a:effectLst/>
            </p:spPr>
          </p:cxnSp>
          <p:cxnSp>
            <p:nvCxnSpPr>
              <p:cNvPr id="47" name="直接连接符 46"/>
              <p:cNvCxnSpPr/>
              <p:nvPr/>
            </p:nvCxnSpPr>
            <p:spPr>
              <a:xfrm flipH="1">
                <a:off x="4456602" y="5086048"/>
                <a:ext cx="221265" cy="0"/>
              </a:xfrm>
              <a:prstGeom prst="line">
                <a:avLst/>
              </a:prstGeom>
              <a:noFill/>
              <a:ln w="9525" cap="flat" cmpd="sng" algn="ctr">
                <a:solidFill>
                  <a:schemeClr val="bg1">
                    <a:lumMod val="50000"/>
                  </a:schemeClr>
                </a:solidFill>
                <a:prstDash val="solid"/>
              </a:ln>
              <a:effectLst/>
            </p:spPr>
          </p:cxnSp>
          <p:cxnSp>
            <p:nvCxnSpPr>
              <p:cNvPr id="48" name="直接连接符 47"/>
              <p:cNvCxnSpPr>
                <a:cxnSpLocks/>
              </p:cNvCxnSpPr>
              <p:nvPr/>
            </p:nvCxnSpPr>
            <p:spPr>
              <a:xfrm>
                <a:off x="4456602" y="3695247"/>
                <a:ext cx="0" cy="1386864"/>
              </a:xfrm>
              <a:prstGeom prst="line">
                <a:avLst/>
              </a:prstGeom>
              <a:noFill/>
              <a:ln w="9525" cap="flat" cmpd="sng" algn="ctr">
                <a:solidFill>
                  <a:schemeClr val="bg1">
                    <a:lumMod val="50000"/>
                  </a:schemeClr>
                </a:solidFill>
                <a:prstDash val="solid"/>
              </a:ln>
              <a:effectLst/>
            </p:spPr>
          </p:cxnSp>
        </p:grpSp>
        <p:grpSp>
          <p:nvGrpSpPr>
            <p:cNvPr id="14" name="组合 13"/>
            <p:cNvGrpSpPr/>
            <p:nvPr/>
          </p:nvGrpSpPr>
          <p:grpSpPr>
            <a:xfrm>
              <a:off x="5980188" y="1830000"/>
              <a:ext cx="1036527" cy="1812357"/>
              <a:chOff x="6231835" y="1352886"/>
              <a:chExt cx="1063815" cy="1860070"/>
            </a:xfrm>
          </p:grpSpPr>
          <p:sp>
            <p:nvSpPr>
              <p:cNvPr id="15" name="文本框 31"/>
              <p:cNvSpPr txBox="1"/>
              <p:nvPr/>
            </p:nvSpPr>
            <p:spPr>
              <a:xfrm>
                <a:off x="6231835" y="1352886"/>
                <a:ext cx="879110" cy="307753"/>
              </a:xfrm>
              <a:prstGeom prst="rect">
                <a:avLst/>
              </a:prstGeom>
              <a:noFill/>
            </p:spPr>
            <p:txBody>
              <a:bodyPr wrap="square" lIns="68580" tIns="34290" rIns="68580" bIns="34290" rtlCol="0">
                <a:spAutoFit/>
              </a:bodyPr>
              <a:lstStyle/>
              <a:p>
                <a:pPr marL="0" marR="0" lvl="0" indent="0" defTabSz="914400" eaLnBrk="1" fontAlgn="auto" latinLnBrk="0" hangingPunct="1">
                  <a:lnSpc>
                    <a:spcPct val="100000"/>
                  </a:lnSpc>
                  <a:spcBef>
                    <a:spcPts val="450"/>
                  </a:spcBef>
                  <a:spcAft>
                    <a:spcPts val="0"/>
                  </a:spcAft>
                  <a:buClrTx/>
                  <a:buSzTx/>
                  <a:buFontTx/>
                  <a:buNone/>
                  <a:tabLst/>
                  <a:defRPr/>
                </a:pPr>
                <a:r>
                  <a:rPr kumimoji="0" lang="en-US" altLang="zh-CN"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01.</a:t>
                </a:r>
                <a:r>
                  <a:rPr kumimoji="0" lang="zh-CN" alt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背景</a:t>
                </a:r>
              </a:p>
            </p:txBody>
          </p:sp>
          <p:sp>
            <p:nvSpPr>
              <p:cNvPr id="16" name="文本框 32"/>
              <p:cNvSpPr txBox="1"/>
              <p:nvPr/>
            </p:nvSpPr>
            <p:spPr>
              <a:xfrm>
                <a:off x="6231836" y="2086819"/>
                <a:ext cx="1063814" cy="307753"/>
              </a:xfrm>
              <a:prstGeom prst="rect">
                <a:avLst/>
              </a:prstGeom>
              <a:noFill/>
            </p:spPr>
            <p:txBody>
              <a:bodyPr wrap="square" lIns="68580" tIns="34290" rIns="68580" bIns="34290" rtlCol="0">
                <a:spAutoFit/>
              </a:bodyPr>
              <a:lstStyle/>
              <a:p>
                <a:pPr marL="0" marR="0" lvl="0" indent="0" defTabSz="914400" eaLnBrk="1" fontAlgn="auto" latinLnBrk="0" hangingPunct="1">
                  <a:lnSpc>
                    <a:spcPct val="100000"/>
                  </a:lnSpc>
                  <a:spcBef>
                    <a:spcPts val="450"/>
                  </a:spcBef>
                  <a:spcAft>
                    <a:spcPts val="0"/>
                  </a:spcAft>
                  <a:buClrTx/>
                  <a:buSzTx/>
                  <a:buFontTx/>
                  <a:buNone/>
                  <a:tabLst/>
                  <a:defRPr/>
                </a:pPr>
                <a:r>
                  <a:rPr kumimoji="0" lang="en-US" altLang="zh-CN"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02.</a:t>
                </a:r>
                <a:r>
                  <a:rPr kumimoji="0" lang="zh-CN" altLang="en-US"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设计</a:t>
                </a:r>
                <a:endParaRPr kumimoji="0" lang="en-US" altLang="zh-CN"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17" name="文本框 33"/>
              <p:cNvSpPr txBox="1"/>
              <p:nvPr/>
            </p:nvSpPr>
            <p:spPr>
              <a:xfrm>
                <a:off x="6231835" y="2905203"/>
                <a:ext cx="824852" cy="307753"/>
              </a:xfrm>
              <a:prstGeom prst="rect">
                <a:avLst/>
              </a:prstGeom>
              <a:noFill/>
            </p:spPr>
            <p:txBody>
              <a:bodyPr wrap="square" lIns="68580" tIns="34290" rIns="68580" bIns="34290" rtlCol="0">
                <a:spAutoFit/>
              </a:bodyPr>
              <a:lstStyle/>
              <a:p>
                <a:pPr marL="0" marR="0" lvl="0" indent="0" defTabSz="914400" eaLnBrk="1" fontAlgn="auto" latinLnBrk="0" hangingPunct="1">
                  <a:lnSpc>
                    <a:spcPct val="100000"/>
                  </a:lnSpc>
                  <a:spcBef>
                    <a:spcPts val="450"/>
                  </a:spcBef>
                  <a:spcAft>
                    <a:spcPts val="0"/>
                  </a:spcAft>
                  <a:buClrTx/>
                  <a:buSzTx/>
                  <a:buFontTx/>
                  <a:buNone/>
                  <a:tabLst/>
                  <a:defRPr/>
                </a:pPr>
                <a:r>
                  <a:rPr kumimoji="0" lang="en-US" altLang="zh-CN" sz="2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rPr>
                  <a:t>03.</a:t>
                </a:r>
                <a:r>
                  <a:rPr lang="zh-CN" altLang="en-US" sz="2400" kern="0" dirty="0">
                    <a:solidFill>
                      <a:schemeClr val="bg1">
                        <a:lumMod val="50000"/>
                      </a:schemeClr>
                    </a:solidFill>
                    <a:latin typeface="微软雅黑" panose="020B0503020204020204" pitchFamily="34" charset="-122"/>
                    <a:ea typeface="微软雅黑" panose="020B0503020204020204" pitchFamily="34" charset="-122"/>
                  </a:rPr>
                  <a:t>实现</a:t>
                </a:r>
                <a:endParaRPr kumimoji="0" lang="zh-CN" altLang="en-US" sz="14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3550356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652309" y="1712142"/>
            <a:ext cx="10646817" cy="4220830"/>
            <a:chOff x="684213" y="1189652"/>
            <a:chExt cx="7465448" cy="2959606"/>
          </a:xfrm>
        </p:grpSpPr>
        <p:sp>
          <p:nvSpPr>
            <p:cNvPr id="13" name="Freeform 5"/>
            <p:cNvSpPr/>
            <p:nvPr/>
          </p:nvSpPr>
          <p:spPr bwMode="auto">
            <a:xfrm>
              <a:off x="911874" y="1189653"/>
              <a:ext cx="3389547" cy="2161374"/>
            </a:xfrm>
            <a:custGeom>
              <a:avLst/>
              <a:gdLst>
                <a:gd name="T0" fmla="*/ 1740 w 1817"/>
                <a:gd name="T1" fmla="*/ 0 h 1299"/>
                <a:gd name="T2" fmla="*/ 77 w 1817"/>
                <a:gd name="T3" fmla="*/ 0 h 1299"/>
                <a:gd name="T4" fmla="*/ 0 w 1817"/>
                <a:gd name="T5" fmla="*/ 77 h 1299"/>
                <a:gd name="T6" fmla="*/ 0 w 1817"/>
                <a:gd name="T7" fmla="*/ 1071 h 1299"/>
                <a:gd name="T8" fmla="*/ 77 w 1817"/>
                <a:gd name="T9" fmla="*/ 1148 h 1299"/>
                <a:gd name="T10" fmla="*/ 258 w 1817"/>
                <a:gd name="T11" fmla="*/ 1148 h 1299"/>
                <a:gd name="T12" fmla="*/ 258 w 1817"/>
                <a:gd name="T13" fmla="*/ 1299 h 1299"/>
                <a:gd name="T14" fmla="*/ 409 w 1817"/>
                <a:gd name="T15" fmla="*/ 1148 h 1299"/>
                <a:gd name="T16" fmla="*/ 1740 w 1817"/>
                <a:gd name="T17" fmla="*/ 1148 h 1299"/>
                <a:gd name="T18" fmla="*/ 1817 w 1817"/>
                <a:gd name="T19" fmla="*/ 1071 h 1299"/>
                <a:gd name="T20" fmla="*/ 1817 w 1817"/>
                <a:gd name="T21" fmla="*/ 77 h 1299"/>
                <a:gd name="T22" fmla="*/ 1740 w 1817"/>
                <a:gd name="T23" fmla="*/ 0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7" h="1299">
                  <a:moveTo>
                    <a:pt x="1740" y="0"/>
                  </a:moveTo>
                  <a:cubicBezTo>
                    <a:pt x="77" y="0"/>
                    <a:pt x="77" y="0"/>
                    <a:pt x="77" y="0"/>
                  </a:cubicBezTo>
                  <a:cubicBezTo>
                    <a:pt x="34" y="0"/>
                    <a:pt x="0" y="34"/>
                    <a:pt x="0" y="77"/>
                  </a:cubicBezTo>
                  <a:cubicBezTo>
                    <a:pt x="0" y="1071"/>
                    <a:pt x="0" y="1071"/>
                    <a:pt x="0" y="1071"/>
                  </a:cubicBezTo>
                  <a:cubicBezTo>
                    <a:pt x="0" y="1114"/>
                    <a:pt x="34" y="1148"/>
                    <a:pt x="77" y="1148"/>
                  </a:cubicBezTo>
                  <a:cubicBezTo>
                    <a:pt x="258" y="1148"/>
                    <a:pt x="258" y="1148"/>
                    <a:pt x="258" y="1148"/>
                  </a:cubicBezTo>
                  <a:cubicBezTo>
                    <a:pt x="258" y="1299"/>
                    <a:pt x="258" y="1299"/>
                    <a:pt x="258" y="1299"/>
                  </a:cubicBezTo>
                  <a:cubicBezTo>
                    <a:pt x="409" y="1148"/>
                    <a:pt x="409" y="1148"/>
                    <a:pt x="409" y="1148"/>
                  </a:cubicBezTo>
                  <a:cubicBezTo>
                    <a:pt x="1740" y="1148"/>
                    <a:pt x="1740" y="1148"/>
                    <a:pt x="1740" y="1148"/>
                  </a:cubicBezTo>
                  <a:cubicBezTo>
                    <a:pt x="1782" y="1148"/>
                    <a:pt x="1817" y="1114"/>
                    <a:pt x="1817" y="1071"/>
                  </a:cubicBezTo>
                  <a:cubicBezTo>
                    <a:pt x="1817" y="77"/>
                    <a:pt x="1817" y="77"/>
                    <a:pt x="1817" y="77"/>
                  </a:cubicBezTo>
                  <a:cubicBezTo>
                    <a:pt x="1817" y="34"/>
                    <a:pt x="1782" y="0"/>
                    <a:pt x="1740" y="0"/>
                  </a:cubicBezTo>
                  <a:close/>
                </a:path>
              </a:pathLst>
            </a:custGeom>
            <a:solidFill>
              <a:schemeClr val="accent3"/>
            </a:solidFill>
            <a:ln>
              <a:noFill/>
            </a:ln>
            <a:effectLst/>
          </p:spPr>
          <p:txBody>
            <a:bodyPr/>
            <a:lstStyle/>
            <a:p>
              <a:endParaRPr lang="zh-CN" altLang="en-US" sz="3600">
                <a:solidFill>
                  <a:prstClr val="black"/>
                </a:solidFill>
              </a:endParaRPr>
            </a:p>
          </p:txBody>
        </p:sp>
        <p:sp>
          <p:nvSpPr>
            <p:cNvPr id="14" name="Freeform 7"/>
            <p:cNvSpPr/>
            <p:nvPr/>
          </p:nvSpPr>
          <p:spPr bwMode="auto">
            <a:xfrm>
              <a:off x="5091348" y="1189652"/>
              <a:ext cx="3058313" cy="2161374"/>
            </a:xfrm>
            <a:custGeom>
              <a:avLst/>
              <a:gdLst>
                <a:gd name="T0" fmla="*/ 1740 w 1817"/>
                <a:gd name="T1" fmla="*/ 0 h 1299"/>
                <a:gd name="T2" fmla="*/ 77 w 1817"/>
                <a:gd name="T3" fmla="*/ 0 h 1299"/>
                <a:gd name="T4" fmla="*/ 0 w 1817"/>
                <a:gd name="T5" fmla="*/ 77 h 1299"/>
                <a:gd name="T6" fmla="*/ 0 w 1817"/>
                <a:gd name="T7" fmla="*/ 1071 h 1299"/>
                <a:gd name="T8" fmla="*/ 77 w 1817"/>
                <a:gd name="T9" fmla="*/ 1148 h 1299"/>
                <a:gd name="T10" fmla="*/ 258 w 1817"/>
                <a:gd name="T11" fmla="*/ 1148 h 1299"/>
                <a:gd name="T12" fmla="*/ 258 w 1817"/>
                <a:gd name="T13" fmla="*/ 1299 h 1299"/>
                <a:gd name="T14" fmla="*/ 409 w 1817"/>
                <a:gd name="T15" fmla="*/ 1148 h 1299"/>
                <a:gd name="T16" fmla="*/ 1740 w 1817"/>
                <a:gd name="T17" fmla="*/ 1148 h 1299"/>
                <a:gd name="T18" fmla="*/ 1817 w 1817"/>
                <a:gd name="T19" fmla="*/ 1071 h 1299"/>
                <a:gd name="T20" fmla="*/ 1817 w 1817"/>
                <a:gd name="T21" fmla="*/ 77 h 1299"/>
                <a:gd name="T22" fmla="*/ 1740 w 1817"/>
                <a:gd name="T23" fmla="*/ 0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7" h="1299">
                  <a:moveTo>
                    <a:pt x="1740" y="0"/>
                  </a:moveTo>
                  <a:cubicBezTo>
                    <a:pt x="77" y="0"/>
                    <a:pt x="77" y="0"/>
                    <a:pt x="77" y="0"/>
                  </a:cubicBezTo>
                  <a:cubicBezTo>
                    <a:pt x="34" y="0"/>
                    <a:pt x="0" y="34"/>
                    <a:pt x="0" y="77"/>
                  </a:cubicBezTo>
                  <a:cubicBezTo>
                    <a:pt x="0" y="1071"/>
                    <a:pt x="0" y="1071"/>
                    <a:pt x="0" y="1071"/>
                  </a:cubicBezTo>
                  <a:cubicBezTo>
                    <a:pt x="0" y="1114"/>
                    <a:pt x="34" y="1148"/>
                    <a:pt x="77" y="1148"/>
                  </a:cubicBezTo>
                  <a:cubicBezTo>
                    <a:pt x="258" y="1148"/>
                    <a:pt x="258" y="1148"/>
                    <a:pt x="258" y="1148"/>
                  </a:cubicBezTo>
                  <a:cubicBezTo>
                    <a:pt x="258" y="1299"/>
                    <a:pt x="258" y="1299"/>
                    <a:pt x="258" y="1299"/>
                  </a:cubicBezTo>
                  <a:cubicBezTo>
                    <a:pt x="409" y="1148"/>
                    <a:pt x="409" y="1148"/>
                    <a:pt x="409" y="1148"/>
                  </a:cubicBezTo>
                  <a:cubicBezTo>
                    <a:pt x="1740" y="1148"/>
                    <a:pt x="1740" y="1148"/>
                    <a:pt x="1740" y="1148"/>
                  </a:cubicBezTo>
                  <a:cubicBezTo>
                    <a:pt x="1782" y="1148"/>
                    <a:pt x="1817" y="1114"/>
                    <a:pt x="1817" y="1071"/>
                  </a:cubicBezTo>
                  <a:cubicBezTo>
                    <a:pt x="1817" y="77"/>
                    <a:pt x="1817" y="77"/>
                    <a:pt x="1817" y="77"/>
                  </a:cubicBezTo>
                  <a:cubicBezTo>
                    <a:pt x="1817" y="34"/>
                    <a:pt x="1782" y="0"/>
                    <a:pt x="1740" y="0"/>
                  </a:cubicBezTo>
                  <a:close/>
                </a:path>
              </a:pathLst>
            </a:custGeom>
            <a:solidFill>
              <a:schemeClr val="accent4"/>
            </a:solidFill>
            <a:ln>
              <a:noFill/>
            </a:ln>
            <a:effectLst/>
          </p:spPr>
          <p:txBody>
            <a:bodyPr/>
            <a:lstStyle/>
            <a:p>
              <a:endParaRPr lang="zh-CN" altLang="en-US" sz="3600">
                <a:solidFill>
                  <a:prstClr val="black"/>
                </a:solidFill>
              </a:endParaRPr>
            </a:p>
          </p:txBody>
        </p:sp>
        <p:grpSp>
          <p:nvGrpSpPr>
            <p:cNvPr id="16" name="Group 11"/>
            <p:cNvGrpSpPr/>
            <p:nvPr/>
          </p:nvGrpSpPr>
          <p:grpSpPr bwMode="auto">
            <a:xfrm>
              <a:off x="684213" y="1608316"/>
              <a:ext cx="392112" cy="393822"/>
              <a:chOff x="0" y="0"/>
              <a:chExt cx="247" cy="248"/>
            </a:xfrm>
            <a:solidFill>
              <a:schemeClr val="accent1"/>
            </a:solidFill>
          </p:grpSpPr>
          <p:sp>
            <p:nvSpPr>
              <p:cNvPr id="39" name="Oval 12"/>
              <p:cNvSpPr>
                <a:spLocks noChangeArrowheads="1"/>
              </p:cNvSpPr>
              <p:nvPr/>
            </p:nvSpPr>
            <p:spPr bwMode="auto">
              <a:xfrm>
                <a:off x="0" y="0"/>
                <a:ext cx="247" cy="248"/>
              </a:xfrm>
              <a:prstGeom prst="ellipse">
                <a:avLst/>
              </a:prstGeom>
              <a:solidFill>
                <a:schemeClr val="accent3"/>
              </a:solidFill>
              <a:ln w="12700">
                <a:solidFill>
                  <a:srgbClr val="F8F8F8"/>
                </a:solidFill>
                <a:round/>
              </a:ln>
              <a:effectLst/>
              <a:extLst>
                <a:ext uri="{AF507438-7753-43E0-B8FC-AC1667EBCBE1}">
                  <a14:hiddenEffects xmlns:a14="http://schemas.microsoft.com/office/drawing/2010/main">
                    <a:effectLst>
                      <a:outerShdw dist="35921" dir="2700000" algn="ctr" rotWithShape="0">
                        <a:srgbClr val="1C1C1C"/>
                      </a:outerShdw>
                    </a:effectLst>
                  </a14:hiddenEffects>
                </a:ext>
              </a:extLst>
            </p:spPr>
            <p:txBody>
              <a:bodyPr/>
              <a:lstStyle/>
              <a:p>
                <a:endParaRPr lang="zh-CN" altLang="en-US" sz="3600">
                  <a:solidFill>
                    <a:prstClr val="black"/>
                  </a:solidFill>
                </a:endParaRPr>
              </a:p>
            </p:txBody>
          </p:sp>
          <p:grpSp>
            <p:nvGrpSpPr>
              <p:cNvPr id="40" name="Group 13"/>
              <p:cNvGrpSpPr/>
              <p:nvPr/>
            </p:nvGrpSpPr>
            <p:grpSpPr bwMode="auto">
              <a:xfrm>
                <a:off x="80" y="80"/>
                <a:ext cx="88" cy="89"/>
                <a:chOff x="0" y="0"/>
                <a:chExt cx="88" cy="89"/>
              </a:xfrm>
              <a:grpFill/>
            </p:grpSpPr>
            <p:sp>
              <p:nvSpPr>
                <p:cNvPr id="41" name="Line 14"/>
                <p:cNvSpPr>
                  <a:spLocks noChangeShapeType="1"/>
                </p:cNvSpPr>
                <p:nvPr/>
              </p:nvSpPr>
              <p:spPr bwMode="auto">
                <a:xfrm>
                  <a:off x="0" y="44"/>
                  <a:ext cx="88" cy="0"/>
                </a:xfrm>
                <a:prstGeom prst="line">
                  <a:avLst/>
                </a:prstGeom>
                <a:grpFill/>
                <a:ln w="25400">
                  <a:solidFill>
                    <a:srgbClr val="F8F8F8"/>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600">
                    <a:solidFill>
                      <a:prstClr val="black"/>
                    </a:solidFill>
                  </a:endParaRPr>
                </a:p>
              </p:txBody>
            </p:sp>
            <p:sp>
              <p:nvSpPr>
                <p:cNvPr id="42" name="Line 15"/>
                <p:cNvSpPr>
                  <a:spLocks noChangeShapeType="1"/>
                </p:cNvSpPr>
                <p:nvPr/>
              </p:nvSpPr>
              <p:spPr bwMode="auto">
                <a:xfrm>
                  <a:off x="44" y="0"/>
                  <a:ext cx="0" cy="89"/>
                </a:xfrm>
                <a:prstGeom prst="line">
                  <a:avLst/>
                </a:prstGeom>
                <a:grpFill/>
                <a:ln w="25400">
                  <a:solidFill>
                    <a:srgbClr val="F8F8F8"/>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600">
                    <a:solidFill>
                      <a:prstClr val="black"/>
                    </a:solidFill>
                  </a:endParaRPr>
                </a:p>
              </p:txBody>
            </p:sp>
          </p:grpSp>
        </p:grpSp>
        <p:sp>
          <p:nvSpPr>
            <p:cNvPr id="17" name="Oval 18" descr="0x786"/>
            <p:cNvSpPr>
              <a:spLocks noChangeArrowheads="1"/>
            </p:cNvSpPr>
            <p:nvPr/>
          </p:nvSpPr>
          <p:spPr bwMode="auto">
            <a:xfrm>
              <a:off x="777876" y="3398460"/>
              <a:ext cx="712788" cy="714595"/>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600">
                <a:solidFill>
                  <a:prstClr val="black"/>
                </a:solidFill>
              </a:endParaRPr>
            </a:p>
          </p:txBody>
        </p:sp>
        <p:grpSp>
          <p:nvGrpSpPr>
            <p:cNvPr id="20" name="Group 27"/>
            <p:cNvGrpSpPr/>
            <p:nvPr/>
          </p:nvGrpSpPr>
          <p:grpSpPr bwMode="auto">
            <a:xfrm>
              <a:off x="4837115" y="1511448"/>
              <a:ext cx="392112" cy="393822"/>
              <a:chOff x="-740" y="-61"/>
              <a:chExt cx="247" cy="248"/>
            </a:xfrm>
            <a:solidFill>
              <a:schemeClr val="accent3"/>
            </a:solidFill>
          </p:grpSpPr>
          <p:sp>
            <p:nvSpPr>
              <p:cNvPr id="31" name="Oval 28"/>
              <p:cNvSpPr>
                <a:spLocks noChangeArrowheads="1"/>
              </p:cNvSpPr>
              <p:nvPr/>
            </p:nvSpPr>
            <p:spPr bwMode="auto">
              <a:xfrm>
                <a:off x="-740" y="-61"/>
                <a:ext cx="247" cy="248"/>
              </a:xfrm>
              <a:prstGeom prst="ellipse">
                <a:avLst/>
              </a:prstGeom>
              <a:solidFill>
                <a:schemeClr val="accent4"/>
              </a:solidFill>
              <a:ln w="12700">
                <a:solidFill>
                  <a:srgbClr val="F8F8F8"/>
                </a:solidFill>
                <a:round/>
              </a:ln>
              <a:effectLst/>
              <a:extLst>
                <a:ext uri="{AF507438-7753-43E0-B8FC-AC1667EBCBE1}">
                  <a14:hiddenEffects xmlns:a14="http://schemas.microsoft.com/office/drawing/2010/main">
                    <a:effectLst>
                      <a:outerShdw dist="35921" dir="2700000" algn="ctr" rotWithShape="0">
                        <a:srgbClr val="1C1C1C"/>
                      </a:outerShdw>
                    </a:effectLst>
                  </a14:hiddenEffects>
                </a:ext>
              </a:extLst>
            </p:spPr>
            <p:txBody>
              <a:bodyPr/>
              <a:lstStyle/>
              <a:p>
                <a:endParaRPr lang="zh-CN" altLang="en-US" sz="3600">
                  <a:solidFill>
                    <a:prstClr val="black"/>
                  </a:solidFill>
                </a:endParaRPr>
              </a:p>
            </p:txBody>
          </p:sp>
          <p:grpSp>
            <p:nvGrpSpPr>
              <p:cNvPr id="32" name="Group 29"/>
              <p:cNvGrpSpPr/>
              <p:nvPr/>
            </p:nvGrpSpPr>
            <p:grpSpPr bwMode="auto">
              <a:xfrm>
                <a:off x="-661" y="19"/>
                <a:ext cx="89" cy="89"/>
                <a:chOff x="-740" y="-61"/>
                <a:chExt cx="89" cy="89"/>
              </a:xfrm>
              <a:grpFill/>
            </p:grpSpPr>
            <p:sp>
              <p:nvSpPr>
                <p:cNvPr id="33" name="Line 30"/>
                <p:cNvSpPr>
                  <a:spLocks noChangeShapeType="1"/>
                </p:cNvSpPr>
                <p:nvPr/>
              </p:nvSpPr>
              <p:spPr bwMode="auto">
                <a:xfrm>
                  <a:off x="-740" y="-17"/>
                  <a:ext cx="89" cy="0"/>
                </a:xfrm>
                <a:prstGeom prst="line">
                  <a:avLst/>
                </a:prstGeom>
                <a:grpFill/>
                <a:ln w="25400">
                  <a:solidFill>
                    <a:srgbClr val="F8F8F8"/>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600">
                    <a:solidFill>
                      <a:prstClr val="black"/>
                    </a:solidFill>
                  </a:endParaRPr>
                </a:p>
              </p:txBody>
            </p:sp>
            <p:sp>
              <p:nvSpPr>
                <p:cNvPr id="34" name="Line 31"/>
                <p:cNvSpPr>
                  <a:spLocks noChangeShapeType="1"/>
                </p:cNvSpPr>
                <p:nvPr/>
              </p:nvSpPr>
              <p:spPr bwMode="auto">
                <a:xfrm>
                  <a:off x="-695" y="-61"/>
                  <a:ext cx="0" cy="89"/>
                </a:xfrm>
                <a:prstGeom prst="line">
                  <a:avLst/>
                </a:prstGeom>
                <a:grpFill/>
                <a:ln w="25400">
                  <a:solidFill>
                    <a:srgbClr val="F8F8F8"/>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3600">
                    <a:solidFill>
                      <a:prstClr val="black"/>
                    </a:solidFill>
                  </a:endParaRPr>
                </a:p>
              </p:txBody>
            </p:sp>
          </p:grpSp>
        </p:grpSp>
        <p:sp>
          <p:nvSpPr>
            <p:cNvPr id="21" name="Oval 34" descr="u=290065061,2920051158&amp;fm=15&amp;gp=0"/>
            <p:cNvSpPr>
              <a:spLocks noChangeArrowheads="1"/>
            </p:cNvSpPr>
            <p:nvPr/>
          </p:nvSpPr>
          <p:spPr bwMode="auto">
            <a:xfrm>
              <a:off x="4962527" y="3434663"/>
              <a:ext cx="714375" cy="714595"/>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3600">
                <a:solidFill>
                  <a:prstClr val="black"/>
                </a:solidFill>
              </a:endParaRPr>
            </a:p>
          </p:txBody>
        </p:sp>
        <p:sp>
          <p:nvSpPr>
            <p:cNvPr id="22" name="Rectangle 35"/>
            <p:cNvSpPr>
              <a:spLocks noChangeArrowheads="1"/>
            </p:cNvSpPr>
            <p:nvPr/>
          </p:nvSpPr>
          <p:spPr bwMode="auto">
            <a:xfrm>
              <a:off x="1152448" y="1443700"/>
              <a:ext cx="2908400" cy="133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50000"/>
                </a:lnSpc>
                <a:buFont typeface="Arial" panose="020B0604020202020204" pitchFamily="34" charset="0"/>
                <a:buChar char="•"/>
              </a:pPr>
              <a:r>
                <a:rPr lang="zh-CN" altLang="en-US" sz="1200" dirty="0">
                  <a:solidFill>
                    <a:prstClr val="white"/>
                  </a:solidFill>
                  <a:latin typeface="华文中宋" panose="02010600040101010101" pitchFamily="2" charset="-122"/>
                  <a:ea typeface="华文中宋" panose="02010600040101010101" pitchFamily="2" charset="-122"/>
                </a:rPr>
                <a:t>目前具有可视化效果的社会网络分析软件已有</a:t>
              </a:r>
              <a:r>
                <a:rPr lang="en-US" altLang="zh-CN" sz="1200" dirty="0">
                  <a:solidFill>
                    <a:prstClr val="white"/>
                  </a:solidFill>
                  <a:latin typeface="华文中宋" panose="02010600040101010101" pitchFamily="2" charset="-122"/>
                  <a:ea typeface="华文中宋" panose="02010600040101010101" pitchFamily="2" charset="-122"/>
                </a:rPr>
                <a:t>50</a:t>
              </a:r>
              <a:r>
                <a:rPr lang="zh-CN" altLang="en-US" sz="1200" dirty="0">
                  <a:solidFill>
                    <a:prstClr val="white"/>
                  </a:solidFill>
                  <a:latin typeface="华文中宋" panose="02010600040101010101" pitchFamily="2" charset="-122"/>
                  <a:ea typeface="华文中宋" panose="02010600040101010101" pitchFamily="2" charset="-122"/>
                </a:rPr>
                <a:t>多种。</a:t>
              </a:r>
              <a:endParaRPr lang="en-US" altLang="zh-CN" sz="1200" dirty="0">
                <a:solidFill>
                  <a:prstClr val="white"/>
                </a:solidFill>
                <a:latin typeface="华文中宋" panose="02010600040101010101" pitchFamily="2" charset="-122"/>
                <a:ea typeface="华文中宋" panose="02010600040101010101" pitchFamily="2" charset="-122"/>
              </a:endParaRPr>
            </a:p>
            <a:p>
              <a:pPr marL="171450" indent="-171450">
                <a:lnSpc>
                  <a:spcPct val="150000"/>
                </a:lnSpc>
                <a:buFont typeface="Arial" panose="020B0604020202020204" pitchFamily="34" charset="0"/>
                <a:buChar char="•"/>
              </a:pPr>
              <a:r>
                <a:rPr lang="en-US" altLang="zh-CN" sz="1200" dirty="0" err="1">
                  <a:solidFill>
                    <a:prstClr val="white"/>
                  </a:solidFill>
                  <a:latin typeface="华文中宋" panose="02010600040101010101" pitchFamily="2" charset="-122"/>
                  <a:ea typeface="华文中宋" panose="02010600040101010101" pitchFamily="2" charset="-122"/>
                </a:rPr>
                <a:t>Ucinet</a:t>
              </a:r>
              <a:r>
                <a:rPr lang="zh-CN" altLang="en-US" sz="1200" dirty="0">
                  <a:solidFill>
                    <a:prstClr val="white"/>
                  </a:solidFill>
                  <a:latin typeface="华文中宋" panose="02010600040101010101" pitchFamily="2" charset="-122"/>
                  <a:ea typeface="华文中宋" panose="02010600040101010101" pitchFamily="2" charset="-122"/>
                </a:rPr>
                <a:t>、</a:t>
              </a:r>
              <a:r>
                <a:rPr lang="en-US" altLang="zh-CN" sz="1200" dirty="0" err="1">
                  <a:solidFill>
                    <a:prstClr val="white"/>
                  </a:solidFill>
                  <a:latin typeface="华文中宋" panose="02010600040101010101" pitchFamily="2" charset="-122"/>
                  <a:ea typeface="华文中宋" panose="02010600040101010101" pitchFamily="2" charset="-122"/>
                </a:rPr>
                <a:t>Pajek</a:t>
              </a:r>
              <a:r>
                <a:rPr lang="zh-CN" altLang="en-US" sz="1200" dirty="0">
                  <a:solidFill>
                    <a:prstClr val="white"/>
                  </a:solidFill>
                  <a:latin typeface="华文中宋" panose="02010600040101010101" pitchFamily="2" charset="-122"/>
                  <a:ea typeface="华文中宋" panose="02010600040101010101" pitchFamily="2" charset="-122"/>
                </a:rPr>
                <a:t>、</a:t>
              </a:r>
              <a:r>
                <a:rPr lang="en-US" altLang="zh-CN" sz="1200" dirty="0" err="1">
                  <a:solidFill>
                    <a:prstClr val="white"/>
                  </a:solidFill>
                  <a:latin typeface="华文中宋" panose="02010600040101010101" pitchFamily="2" charset="-122"/>
                  <a:ea typeface="华文中宋" panose="02010600040101010101" pitchFamily="2" charset="-122"/>
                </a:rPr>
                <a:t>NetDraw</a:t>
              </a:r>
              <a:r>
                <a:rPr lang="zh-CN" altLang="en-US" sz="1200" dirty="0">
                  <a:solidFill>
                    <a:prstClr val="white"/>
                  </a:solidFill>
                  <a:latin typeface="华文中宋" panose="02010600040101010101" pitchFamily="2" charset="-122"/>
                  <a:ea typeface="华文中宋" panose="02010600040101010101" pitchFamily="2" charset="-122"/>
                </a:rPr>
                <a:t>等可以网络分析和可视化，但交互能力差，难以实现查询等功能；</a:t>
              </a:r>
              <a:endParaRPr lang="en-US" altLang="zh-CN" sz="1200" dirty="0">
                <a:solidFill>
                  <a:prstClr val="white"/>
                </a:solidFill>
                <a:latin typeface="华文中宋" panose="02010600040101010101" pitchFamily="2" charset="-122"/>
                <a:ea typeface="华文中宋" panose="02010600040101010101" pitchFamily="2" charset="-122"/>
              </a:endParaRPr>
            </a:p>
            <a:p>
              <a:pPr marL="171450" indent="-171450">
                <a:lnSpc>
                  <a:spcPct val="150000"/>
                </a:lnSpc>
                <a:buFont typeface="Arial" panose="020B0604020202020204" pitchFamily="34" charset="0"/>
                <a:buChar char="•"/>
              </a:pPr>
              <a:r>
                <a:rPr lang="en-US" altLang="zh-CN" sz="1200" dirty="0">
                  <a:solidFill>
                    <a:prstClr val="white"/>
                  </a:solidFill>
                  <a:latin typeface="华文中宋" panose="02010600040101010101" pitchFamily="2" charset="-122"/>
                  <a:ea typeface="华文中宋" panose="02010600040101010101" pitchFamily="2" charset="-122"/>
                </a:rPr>
                <a:t>Java3D</a:t>
              </a:r>
              <a:r>
                <a:rPr lang="zh-CN" altLang="en-US" sz="1200" dirty="0">
                  <a:solidFill>
                    <a:prstClr val="white"/>
                  </a:solidFill>
                  <a:latin typeface="华文中宋" panose="02010600040101010101" pitchFamily="2" charset="-122"/>
                  <a:ea typeface="华文中宋" panose="02010600040101010101" pitchFamily="2" charset="-122"/>
                </a:rPr>
                <a:t>、</a:t>
              </a:r>
              <a:r>
                <a:rPr lang="en-US" altLang="zh-CN" sz="1200" dirty="0">
                  <a:solidFill>
                    <a:prstClr val="white"/>
                  </a:solidFill>
                  <a:latin typeface="华文中宋" panose="02010600040101010101" pitchFamily="2" charset="-122"/>
                  <a:ea typeface="华文中宋" panose="02010600040101010101" pitchFamily="2" charset="-122"/>
                </a:rPr>
                <a:t>WebGL</a:t>
              </a:r>
              <a:r>
                <a:rPr lang="zh-CN" altLang="en-US" sz="1200" dirty="0">
                  <a:solidFill>
                    <a:prstClr val="white"/>
                  </a:solidFill>
                  <a:latin typeface="华文中宋" panose="02010600040101010101" pitchFamily="2" charset="-122"/>
                  <a:ea typeface="华文中宋" panose="02010600040101010101" pitchFamily="2" charset="-122"/>
                </a:rPr>
                <a:t>等基于</a:t>
              </a:r>
              <a:r>
                <a:rPr lang="en-US" altLang="zh-CN" sz="1200" dirty="0">
                  <a:solidFill>
                    <a:prstClr val="white"/>
                  </a:solidFill>
                  <a:latin typeface="华文中宋" panose="02010600040101010101" pitchFamily="2" charset="-122"/>
                  <a:ea typeface="华文中宋" panose="02010600040101010101" pitchFamily="2" charset="-122"/>
                </a:rPr>
                <a:t>java</a:t>
              </a:r>
              <a:r>
                <a:rPr lang="zh-CN" altLang="en-US" sz="1200" dirty="0">
                  <a:solidFill>
                    <a:prstClr val="white"/>
                  </a:solidFill>
                  <a:latin typeface="华文中宋" panose="02010600040101010101" pitchFamily="2" charset="-122"/>
                  <a:ea typeface="华文中宋" panose="02010600040101010101" pitchFamily="2" charset="-122"/>
                </a:rPr>
                <a:t>语言、</a:t>
              </a:r>
              <a:r>
                <a:rPr lang="en-US" altLang="zh-CN" sz="1200" dirty="0">
                  <a:solidFill>
                    <a:prstClr val="white"/>
                  </a:solidFill>
                  <a:latin typeface="华文中宋" panose="02010600040101010101" pitchFamily="2" charset="-122"/>
                  <a:ea typeface="华文中宋" panose="02010600040101010101" pitchFamily="2" charset="-122"/>
                </a:rPr>
                <a:t>web</a:t>
              </a:r>
              <a:r>
                <a:rPr lang="zh-CN" altLang="en-US" sz="1200" dirty="0">
                  <a:solidFill>
                    <a:prstClr val="white"/>
                  </a:solidFill>
                  <a:latin typeface="华文中宋" panose="02010600040101010101" pitchFamily="2" charset="-122"/>
                  <a:ea typeface="华文中宋" panose="02010600040101010101" pitchFamily="2" charset="-122"/>
                </a:rPr>
                <a:t>浏览器的方法可以实现交互性，但是需要下载支持环境，且比较复杂；</a:t>
              </a:r>
              <a:endParaRPr lang="en-US" altLang="zh-CN" sz="1200" dirty="0">
                <a:solidFill>
                  <a:prstClr val="white"/>
                </a:solidFill>
                <a:latin typeface="华文中宋" panose="02010600040101010101" pitchFamily="2" charset="-122"/>
                <a:ea typeface="华文中宋" panose="02010600040101010101" pitchFamily="2" charset="-122"/>
              </a:endParaRPr>
            </a:p>
            <a:p>
              <a:pPr marL="171450" indent="-171450">
                <a:lnSpc>
                  <a:spcPct val="150000"/>
                </a:lnSpc>
                <a:buFont typeface="Arial" panose="020B0604020202020204" pitchFamily="34" charset="0"/>
                <a:buChar char="•"/>
              </a:pPr>
              <a:r>
                <a:rPr lang="zh-CN" altLang="en-US" sz="1200" dirty="0">
                  <a:solidFill>
                    <a:prstClr val="white"/>
                  </a:solidFill>
                  <a:latin typeface="华文中宋" panose="02010600040101010101" pitchFamily="2" charset="-122"/>
                  <a:ea typeface="华文中宋" panose="02010600040101010101" pitchFamily="2" charset="-122"/>
                </a:rPr>
                <a:t>各方比较，</a:t>
              </a:r>
              <a:r>
                <a:rPr lang="en-US" altLang="zh-CN" sz="1200" dirty="0">
                  <a:solidFill>
                    <a:prstClr val="white"/>
                  </a:solidFill>
                  <a:latin typeface="华文中宋" panose="02010600040101010101" pitchFamily="2" charset="-122"/>
                  <a:ea typeface="华文中宋" panose="02010600040101010101" pitchFamily="2" charset="-122"/>
                </a:rPr>
                <a:t>R</a:t>
              </a:r>
              <a:r>
                <a:rPr lang="zh-CN" altLang="en-US" sz="1200" dirty="0">
                  <a:solidFill>
                    <a:prstClr val="white"/>
                  </a:solidFill>
                  <a:latin typeface="华文中宋" panose="02010600040101010101" pitchFamily="2" charset="-122"/>
                  <a:ea typeface="华文中宋" panose="02010600040101010101" pitchFamily="2" charset="-122"/>
                </a:rPr>
                <a:t>不仅交互性强，而且不复杂；利于在短时间内较好地完成作品</a:t>
              </a:r>
              <a:endParaRPr lang="en-US" altLang="zh-CN" sz="1200" dirty="0">
                <a:solidFill>
                  <a:prstClr val="white"/>
                </a:solidFill>
                <a:latin typeface="华文中宋" panose="02010600040101010101" pitchFamily="2" charset="-122"/>
                <a:ea typeface="华文中宋" panose="02010600040101010101" pitchFamily="2" charset="-122"/>
              </a:endParaRPr>
            </a:p>
          </p:txBody>
        </p:sp>
        <p:sp>
          <p:nvSpPr>
            <p:cNvPr id="24" name="Rectangle 37"/>
            <p:cNvSpPr>
              <a:spLocks noChangeArrowheads="1"/>
            </p:cNvSpPr>
            <p:nvPr/>
          </p:nvSpPr>
          <p:spPr bwMode="auto">
            <a:xfrm>
              <a:off x="5354640" y="1511448"/>
              <a:ext cx="2722175" cy="1142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Font typeface="Arial" charset="0"/>
                <a:buNone/>
              </a:pPr>
              <a:r>
                <a:rPr lang="zh-CN" altLang="en-US" sz="1200" dirty="0">
                  <a:solidFill>
                    <a:prstClr val="white"/>
                  </a:solidFill>
                  <a:latin typeface="华文中宋" panose="02010600040101010101" pitchFamily="2" charset="-122"/>
                  <a:ea typeface="华文中宋" panose="02010600040101010101" pitchFamily="2" charset="-122"/>
                </a:rPr>
                <a:t>在社交关系网络或者是文艺复兴这两个问题的研究上前人的研究经验都十分丰富，我们的工作是通过收集前人相关研究信息，对这两种信息进行一个包装，创新性地实现了交互内容的丰富性，从而使得相关时期社交网络的可理解性大大提高，有助于发现大师间可能存在的潜在关系，为科普知识与相关研究提供启发。</a:t>
              </a:r>
            </a:p>
          </p:txBody>
        </p:sp>
        <p:sp>
          <p:nvSpPr>
            <p:cNvPr id="25" name="Rectangle 38"/>
            <p:cNvSpPr>
              <a:spLocks noChangeArrowheads="1"/>
            </p:cNvSpPr>
            <p:nvPr/>
          </p:nvSpPr>
          <p:spPr bwMode="auto">
            <a:xfrm>
              <a:off x="1701801" y="3337638"/>
              <a:ext cx="46" cy="388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Font typeface="Arial" charset="0"/>
                <a:buNone/>
              </a:pPr>
              <a:endParaRPr lang="en-US" altLang="zh-CN" sz="3600" dirty="0">
                <a:solidFill>
                  <a:schemeClr val="bg1">
                    <a:lumMod val="50000"/>
                  </a:schemeClr>
                </a:solidFill>
                <a:latin typeface="微软雅黑 Light" panose="020B0502040204020203" pitchFamily="34" charset="-122"/>
                <a:ea typeface="微软雅黑 Light" panose="020B0502040204020203" pitchFamily="34" charset="-122"/>
              </a:endParaRPr>
            </a:p>
          </p:txBody>
        </p:sp>
        <p:sp>
          <p:nvSpPr>
            <p:cNvPr id="26" name="Rectangle 39"/>
            <p:cNvSpPr>
              <a:spLocks noChangeArrowheads="1"/>
            </p:cNvSpPr>
            <p:nvPr/>
          </p:nvSpPr>
          <p:spPr bwMode="auto">
            <a:xfrm>
              <a:off x="1701801" y="3677975"/>
              <a:ext cx="620454" cy="17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Font typeface="Arial" charset="0"/>
                <a:buNone/>
              </a:pP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1</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、选择</a:t>
              </a: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R</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Rectangle 42"/>
            <p:cNvSpPr>
              <a:spLocks noChangeArrowheads="1"/>
            </p:cNvSpPr>
            <p:nvPr/>
          </p:nvSpPr>
          <p:spPr bwMode="auto">
            <a:xfrm>
              <a:off x="5979762" y="3726096"/>
              <a:ext cx="664290" cy="17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Font typeface="Arial" charset="0"/>
                <a:buNone/>
              </a:pP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2</a:t>
              </a: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、启发性</a:t>
              </a:r>
              <a:endParaRPr lang="en-US" altLang="zh-CN" sz="3600" b="1"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0" name="组合 49">
            <a:extLst>
              <a:ext uri="{FF2B5EF4-FFF2-40B4-BE49-F238E27FC236}">
                <a16:creationId xmlns:a16="http://schemas.microsoft.com/office/drawing/2014/main" id="{3EC3600A-7956-4298-8955-D443CEAEECD2}"/>
              </a:ext>
            </a:extLst>
          </p:cNvPr>
          <p:cNvGrpSpPr/>
          <p:nvPr/>
        </p:nvGrpSpPr>
        <p:grpSpPr>
          <a:xfrm>
            <a:off x="2320698" y="497638"/>
            <a:ext cx="7519988" cy="792674"/>
            <a:chOff x="2320698" y="526666"/>
            <a:chExt cx="7519988" cy="792674"/>
          </a:xfrm>
        </p:grpSpPr>
        <p:sp>
          <p:nvSpPr>
            <p:cNvPr id="51" name="矩形 50">
              <a:extLst>
                <a:ext uri="{FF2B5EF4-FFF2-40B4-BE49-F238E27FC236}">
                  <a16:creationId xmlns:a16="http://schemas.microsoft.com/office/drawing/2014/main" id="{56199442-BA76-4AD7-B22C-639A0F865935}"/>
                </a:ext>
              </a:extLst>
            </p:cNvPr>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a:extLst>
                <a:ext uri="{FF2B5EF4-FFF2-40B4-BE49-F238E27FC236}">
                  <a16:creationId xmlns:a16="http://schemas.microsoft.com/office/drawing/2014/main" id="{AB502076-1E2C-4020-9B8D-6C4AB55B3F26}"/>
                </a:ext>
              </a:extLst>
            </p:cNvPr>
            <p:cNvGrpSpPr/>
            <p:nvPr/>
          </p:nvGrpSpPr>
          <p:grpSpPr>
            <a:xfrm>
              <a:off x="4188838" y="526666"/>
              <a:ext cx="3346446" cy="538601"/>
              <a:chOff x="5043488" y="482273"/>
              <a:chExt cx="3346446" cy="538601"/>
            </a:xfrm>
          </p:grpSpPr>
          <p:sp>
            <p:nvSpPr>
              <p:cNvPr id="53" name="矩形 3">
                <a:extLst>
                  <a:ext uri="{FF2B5EF4-FFF2-40B4-BE49-F238E27FC236}">
                    <a16:creationId xmlns:a16="http://schemas.microsoft.com/office/drawing/2014/main" id="{3378ABA3-7873-4545-877E-6E12E48A0A9B}"/>
                  </a:ext>
                </a:extLst>
              </p:cNvPr>
              <p:cNvSpPr/>
              <p:nvPr/>
            </p:nvSpPr>
            <p:spPr>
              <a:xfrm>
                <a:off x="5973906" y="482273"/>
                <a:ext cx="2416028" cy="538601"/>
              </a:xfrm>
              <a:prstGeom prst="rect">
                <a:avLst/>
              </a:prstGeom>
              <a:noFill/>
              <a:ln w="9525">
                <a:noFill/>
                <a:miter/>
              </a:ln>
            </p:spPr>
            <p:txBody>
              <a:bodyPr wrap="none" lIns="91431" tIns="45716" rIns="91431" bIns="45716">
                <a:spAutoFit/>
              </a:bodyPr>
              <a:lstStyle/>
              <a:p>
                <a:pPr lvl="0" eaLnBrk="1" hangingPunct="1">
                  <a:buNone/>
                </a:pPr>
                <a:r>
                  <a:rPr lang="zh-CN" altLang="en-US" sz="2900" dirty="0">
                    <a:solidFill>
                      <a:schemeClr val="bg1">
                        <a:lumMod val="50000"/>
                      </a:schemeClr>
                    </a:solidFill>
                    <a:latin typeface="Arial" pitchFamily="34" charset="0"/>
                    <a:ea typeface="微软雅黑" pitchFamily="34" charset="-122"/>
                    <a:sym typeface="Arial" pitchFamily="34" charset="0"/>
                  </a:rPr>
                  <a:t>作品研究意义</a:t>
                </a:r>
              </a:p>
            </p:txBody>
          </p:sp>
          <p:grpSp>
            <p:nvGrpSpPr>
              <p:cNvPr id="54" name="组合 26">
                <a:extLst>
                  <a:ext uri="{FF2B5EF4-FFF2-40B4-BE49-F238E27FC236}">
                    <a16:creationId xmlns:a16="http://schemas.microsoft.com/office/drawing/2014/main" id="{F80E60D6-5B0B-4223-886F-9FE1E3707FE1}"/>
                  </a:ext>
                </a:extLst>
              </p:cNvPr>
              <p:cNvGrpSpPr/>
              <p:nvPr/>
            </p:nvGrpSpPr>
            <p:grpSpPr>
              <a:xfrm>
                <a:off x="5043488" y="569913"/>
                <a:ext cx="263525" cy="395287"/>
                <a:chOff x="0" y="0"/>
                <a:chExt cx="213756" cy="427512"/>
              </a:xfrm>
            </p:grpSpPr>
            <p:sp>
              <p:nvSpPr>
                <p:cNvPr id="55" name="直接连接符 27">
                  <a:extLst>
                    <a:ext uri="{FF2B5EF4-FFF2-40B4-BE49-F238E27FC236}">
                      <a16:creationId xmlns:a16="http://schemas.microsoft.com/office/drawing/2014/main" id="{F5B5EC5B-F14A-4F0E-B642-7ABB04CC4A9D}"/>
                    </a:ext>
                  </a:extLst>
                </p:cNvPr>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56" name="直接连接符 28">
                  <a:extLst>
                    <a:ext uri="{FF2B5EF4-FFF2-40B4-BE49-F238E27FC236}">
                      <a16:creationId xmlns:a16="http://schemas.microsoft.com/office/drawing/2014/main" id="{1956033B-D1C5-4FEF-AB54-52DFBF6A6985}"/>
                    </a:ext>
                  </a:extLst>
                </p:cNvPr>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Tree>
    <p:extLst>
      <p:ext uri="{BB962C8B-B14F-4D97-AF65-F5344CB8AC3E}">
        <p14:creationId xmlns:p14="http://schemas.microsoft.com/office/powerpoint/2010/main" val="6032838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anim calcmode="lin" valueType="num">
                                      <p:cBhvr>
                                        <p:cTn id="13" dur="500" fill="hold"/>
                                        <p:tgtEl>
                                          <p:spTgt spid="50"/>
                                        </p:tgtEl>
                                        <p:attrNameLst>
                                          <p:attrName>ppt_x</p:attrName>
                                        </p:attrNameLst>
                                      </p:cBhvr>
                                      <p:tavLst>
                                        <p:tav tm="0">
                                          <p:val>
                                            <p:strVal val="#ppt_x"/>
                                          </p:val>
                                        </p:tav>
                                        <p:tav tm="100000">
                                          <p:val>
                                            <p:strVal val="#ppt_x"/>
                                          </p:val>
                                        </p:tav>
                                      </p:tavLst>
                                    </p:anim>
                                    <p:anim calcmode="lin" valueType="num">
                                      <p:cBhvr>
                                        <p:cTn id="14" dur="5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585278"/>
            <a:ext cx="7519988" cy="705034"/>
            <a:chOff x="2320698" y="614306"/>
            <a:chExt cx="7519988" cy="70503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614306"/>
              <a:ext cx="2961111" cy="538601"/>
              <a:chOff x="5043488" y="569913"/>
              <a:chExt cx="2961111" cy="538601"/>
            </a:xfrm>
          </p:grpSpPr>
          <p:sp>
            <p:nvSpPr>
              <p:cNvPr id="7" name="矩形 3"/>
              <p:cNvSpPr/>
              <p:nvPr/>
            </p:nvSpPr>
            <p:spPr>
              <a:xfrm>
                <a:off x="6332365" y="569913"/>
                <a:ext cx="1672234" cy="538601"/>
              </a:xfrm>
              <a:prstGeom prst="rect">
                <a:avLst/>
              </a:prstGeom>
              <a:noFill/>
              <a:ln w="9525">
                <a:noFill/>
                <a:miter/>
              </a:ln>
            </p:spPr>
            <p:txBody>
              <a:bodyPr wrap="none" lIns="91431" tIns="45716" rIns="91431" bIns="45716">
                <a:spAutoFit/>
              </a:bodyPr>
              <a:lstStyle/>
              <a:p>
                <a:pPr lvl="0" eaLnBrk="1" hangingPunct="1">
                  <a:buNone/>
                </a:pPr>
                <a:r>
                  <a:rPr lang="zh-CN" altLang="en-US" sz="2900" dirty="0">
                    <a:solidFill>
                      <a:schemeClr val="bg1">
                        <a:lumMod val="50000"/>
                      </a:schemeClr>
                    </a:solidFill>
                    <a:latin typeface="Arial" pitchFamily="34" charset="0"/>
                    <a:ea typeface="微软雅黑" pitchFamily="34" charset="-122"/>
                    <a:sym typeface="Arial" pitchFamily="34" charset="0"/>
                  </a:rPr>
                  <a:t>存在不足</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14" name="Oval 12"/>
          <p:cNvSpPr/>
          <p:nvPr/>
        </p:nvSpPr>
        <p:spPr>
          <a:xfrm>
            <a:off x="1255152" y="2190839"/>
            <a:ext cx="571500" cy="571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latin typeface="FontAwesome" pitchFamily="2" charset="0"/>
              </a:rPr>
              <a:t></a:t>
            </a:r>
            <a:endParaRPr lang="en-US" dirty="0">
              <a:solidFill>
                <a:schemeClr val="bg1">
                  <a:lumMod val="95000"/>
                </a:schemeClr>
              </a:solidFill>
            </a:endParaRPr>
          </a:p>
        </p:txBody>
      </p:sp>
      <p:sp>
        <p:nvSpPr>
          <p:cNvPr id="15" name="Rectangle 13"/>
          <p:cNvSpPr/>
          <p:nvPr/>
        </p:nvSpPr>
        <p:spPr>
          <a:xfrm>
            <a:off x="2564856" y="2268396"/>
            <a:ext cx="3330918" cy="369332"/>
          </a:xfrm>
          <a:prstGeom prst="rect">
            <a:avLst/>
          </a:prstGeom>
        </p:spPr>
        <p:txBody>
          <a:bodyPr wrap="square">
            <a:spAutoFit/>
          </a:bodyPr>
          <a:lstStyle/>
          <a:p>
            <a:r>
              <a:rPr lang="zh-CN" altLang="en-US" b="1" dirty="0">
                <a:solidFill>
                  <a:schemeClr val="bg1">
                    <a:lumMod val="50000"/>
                  </a:schemeClr>
                </a:solidFill>
                <a:latin typeface="华文中宋" panose="02010600040101010101" pitchFamily="2" charset="-122"/>
                <a:ea typeface="华文中宋" panose="02010600040101010101" pitchFamily="2" charset="-122"/>
              </a:rPr>
              <a:t>界面美观程度不够</a:t>
            </a:r>
            <a:endParaRPr lang="en-US" dirty="0">
              <a:solidFill>
                <a:schemeClr val="bg1">
                  <a:lumMod val="50000"/>
                </a:schemeClr>
              </a:solidFill>
              <a:latin typeface="华文中宋" panose="02010600040101010101" pitchFamily="2" charset="-122"/>
              <a:ea typeface="华文中宋" panose="02010600040101010101" pitchFamily="2" charset="-122"/>
            </a:endParaRPr>
          </a:p>
        </p:txBody>
      </p:sp>
      <p:sp>
        <p:nvSpPr>
          <p:cNvPr id="16" name="Oval 14"/>
          <p:cNvSpPr/>
          <p:nvPr/>
        </p:nvSpPr>
        <p:spPr>
          <a:xfrm>
            <a:off x="1240864" y="3262557"/>
            <a:ext cx="571500" cy="5715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latin typeface="FontAwesome" pitchFamily="2" charset="0"/>
              </a:rPr>
              <a:t></a:t>
            </a:r>
            <a:endParaRPr lang="en-US" dirty="0">
              <a:solidFill>
                <a:schemeClr val="bg1">
                  <a:lumMod val="95000"/>
                </a:schemeClr>
              </a:solidFill>
            </a:endParaRPr>
          </a:p>
        </p:txBody>
      </p:sp>
      <p:sp>
        <p:nvSpPr>
          <p:cNvPr id="17" name="Rectangle 15"/>
          <p:cNvSpPr/>
          <p:nvPr/>
        </p:nvSpPr>
        <p:spPr>
          <a:xfrm>
            <a:off x="2516235" y="3363641"/>
            <a:ext cx="3345206" cy="369332"/>
          </a:xfrm>
          <a:prstGeom prst="rect">
            <a:avLst/>
          </a:prstGeom>
        </p:spPr>
        <p:txBody>
          <a:bodyPr wrap="square">
            <a:spAutoFit/>
          </a:bodyPr>
          <a:lstStyle/>
          <a:p>
            <a:r>
              <a:rPr lang="zh-CN" altLang="en-US" b="1" dirty="0">
                <a:solidFill>
                  <a:schemeClr val="bg1">
                    <a:lumMod val="50000"/>
                  </a:schemeClr>
                </a:solidFill>
                <a:latin typeface="华文中宋" panose="02010600040101010101" pitchFamily="2" charset="-122"/>
                <a:ea typeface="华文中宋" panose="02010600040101010101" pitchFamily="2" charset="-122"/>
              </a:rPr>
              <a:t>交互性仍有拓展空间</a:t>
            </a:r>
            <a:endParaRPr lang="en-US" dirty="0">
              <a:solidFill>
                <a:schemeClr val="bg1">
                  <a:lumMod val="50000"/>
                </a:schemeClr>
              </a:solidFill>
              <a:latin typeface="华文中宋" panose="02010600040101010101" pitchFamily="2" charset="-122"/>
              <a:ea typeface="华文中宋" panose="02010600040101010101" pitchFamily="2" charset="-122"/>
            </a:endParaRPr>
          </a:p>
        </p:txBody>
      </p:sp>
      <p:sp>
        <p:nvSpPr>
          <p:cNvPr id="18" name="Oval 16"/>
          <p:cNvSpPr/>
          <p:nvPr/>
        </p:nvSpPr>
        <p:spPr>
          <a:xfrm>
            <a:off x="1240864" y="4402468"/>
            <a:ext cx="571500" cy="571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latin typeface="FontAwesome" pitchFamily="2" charset="0"/>
              </a:rPr>
              <a:t></a:t>
            </a:r>
            <a:endParaRPr lang="en-US" dirty="0">
              <a:solidFill>
                <a:schemeClr val="bg1">
                  <a:lumMod val="95000"/>
                </a:schemeClr>
              </a:solidFill>
            </a:endParaRPr>
          </a:p>
        </p:txBody>
      </p:sp>
      <p:sp>
        <p:nvSpPr>
          <p:cNvPr id="22" name="矩形 21"/>
          <p:cNvSpPr/>
          <p:nvPr/>
        </p:nvSpPr>
        <p:spPr>
          <a:xfrm>
            <a:off x="6313832" y="2102561"/>
            <a:ext cx="4915446" cy="2891492"/>
          </a:xfrm>
          <a:prstGeom prst="rect">
            <a:avLst/>
          </a:prstGeom>
          <a:blipFill dpi="0" rotWithShape="1">
            <a:blip r:embed="rId3"/>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59CCADC-CE48-4757-BED7-E0D5E885CFE8}"/>
              </a:ext>
            </a:extLst>
          </p:cNvPr>
          <p:cNvSpPr txBox="1"/>
          <p:nvPr/>
        </p:nvSpPr>
        <p:spPr>
          <a:xfrm>
            <a:off x="2017151" y="4235304"/>
            <a:ext cx="3460564" cy="1200329"/>
          </a:xfrm>
          <a:prstGeom prst="rect">
            <a:avLst/>
          </a:prstGeom>
          <a:noFill/>
        </p:spPr>
        <p:txBody>
          <a:bodyPr wrap="square" rtlCol="0">
            <a:spAutoFit/>
          </a:bodyPr>
          <a:lstStyle/>
          <a:p>
            <a:r>
              <a:rPr lang="zh-CN" altLang="en-US" b="1" dirty="0">
                <a:solidFill>
                  <a:schemeClr val="tx1">
                    <a:lumMod val="50000"/>
                    <a:lumOff val="50000"/>
                  </a:schemeClr>
                </a:solidFill>
                <a:latin typeface="华文中宋" panose="02010600040101010101" pitchFamily="2" charset="-122"/>
                <a:ea typeface="华文中宋" panose="02010600040101010101" pitchFamily="2" charset="-122"/>
              </a:rPr>
              <a:t>不同浏览器或者不同分辨率的电脑，最终可以看到的网页界面效果可能差异比较大，可以进一步尝试使呈现效果更加稳定</a:t>
            </a:r>
          </a:p>
        </p:txBody>
      </p:sp>
    </p:spTree>
    <p:extLst>
      <p:ext uri="{BB962C8B-B14F-4D97-AF65-F5344CB8AC3E}">
        <p14:creationId xmlns:p14="http://schemas.microsoft.com/office/powerpoint/2010/main" val="1329313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50"/>
                                        <p:tgtEl>
                                          <p:spTgt spid="14"/>
                                        </p:tgtEl>
                                      </p:cBhvr>
                                    </p:animEffect>
                                    <p:anim calcmode="lin" valueType="num">
                                      <p:cBhvr>
                                        <p:cTn id="14" dur="250" fill="hold"/>
                                        <p:tgtEl>
                                          <p:spTgt spid="14"/>
                                        </p:tgtEl>
                                        <p:attrNameLst>
                                          <p:attrName>ppt_x</p:attrName>
                                        </p:attrNameLst>
                                      </p:cBhvr>
                                      <p:tavLst>
                                        <p:tav tm="0">
                                          <p:val>
                                            <p:strVal val="#ppt_x"/>
                                          </p:val>
                                        </p:tav>
                                        <p:tav tm="100000">
                                          <p:val>
                                            <p:strVal val="#ppt_x"/>
                                          </p:val>
                                        </p:tav>
                                      </p:tavLst>
                                    </p:anim>
                                    <p:anim calcmode="lin" valueType="num">
                                      <p:cBhvr>
                                        <p:cTn id="15" dur="25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750"/>
                            </p:stCondLst>
                            <p:childTnLst>
                              <p:par>
                                <p:cTn id="17" presetID="42"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50"/>
                                        <p:tgtEl>
                                          <p:spTgt spid="15"/>
                                        </p:tgtEl>
                                      </p:cBhvr>
                                    </p:animEffect>
                                    <p:anim calcmode="lin" valueType="num">
                                      <p:cBhvr>
                                        <p:cTn id="20" dur="250" fill="hold"/>
                                        <p:tgtEl>
                                          <p:spTgt spid="15"/>
                                        </p:tgtEl>
                                        <p:attrNameLst>
                                          <p:attrName>ppt_x</p:attrName>
                                        </p:attrNameLst>
                                      </p:cBhvr>
                                      <p:tavLst>
                                        <p:tav tm="0">
                                          <p:val>
                                            <p:strVal val="#ppt_x"/>
                                          </p:val>
                                        </p:tav>
                                        <p:tav tm="100000">
                                          <p:val>
                                            <p:strVal val="#ppt_x"/>
                                          </p:val>
                                        </p:tav>
                                      </p:tavLst>
                                    </p:anim>
                                    <p:anim calcmode="lin" valueType="num">
                                      <p:cBhvr>
                                        <p:cTn id="21" dur="250" fill="hold"/>
                                        <p:tgtEl>
                                          <p:spTgt spid="15"/>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250"/>
                                        <p:tgtEl>
                                          <p:spTgt spid="16"/>
                                        </p:tgtEl>
                                      </p:cBhvr>
                                    </p:animEffect>
                                    <p:anim calcmode="lin" valueType="num">
                                      <p:cBhvr>
                                        <p:cTn id="26" dur="250" fill="hold"/>
                                        <p:tgtEl>
                                          <p:spTgt spid="16"/>
                                        </p:tgtEl>
                                        <p:attrNameLst>
                                          <p:attrName>ppt_x</p:attrName>
                                        </p:attrNameLst>
                                      </p:cBhvr>
                                      <p:tavLst>
                                        <p:tav tm="0">
                                          <p:val>
                                            <p:strVal val="#ppt_x"/>
                                          </p:val>
                                        </p:tav>
                                        <p:tav tm="100000">
                                          <p:val>
                                            <p:strVal val="#ppt_x"/>
                                          </p:val>
                                        </p:tav>
                                      </p:tavLst>
                                    </p:anim>
                                    <p:anim calcmode="lin" valueType="num">
                                      <p:cBhvr>
                                        <p:cTn id="27" dur="25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1250"/>
                            </p:stCondLst>
                            <p:childTnLst>
                              <p:par>
                                <p:cTn id="29" presetID="42"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50"/>
                                        <p:tgtEl>
                                          <p:spTgt spid="17"/>
                                        </p:tgtEl>
                                      </p:cBhvr>
                                    </p:animEffect>
                                    <p:anim calcmode="lin" valueType="num">
                                      <p:cBhvr>
                                        <p:cTn id="32" dur="250" fill="hold"/>
                                        <p:tgtEl>
                                          <p:spTgt spid="17"/>
                                        </p:tgtEl>
                                        <p:attrNameLst>
                                          <p:attrName>ppt_x</p:attrName>
                                        </p:attrNameLst>
                                      </p:cBhvr>
                                      <p:tavLst>
                                        <p:tav tm="0">
                                          <p:val>
                                            <p:strVal val="#ppt_x"/>
                                          </p:val>
                                        </p:tav>
                                        <p:tav tm="100000">
                                          <p:val>
                                            <p:strVal val="#ppt_x"/>
                                          </p:val>
                                        </p:tav>
                                      </p:tavLst>
                                    </p:anim>
                                    <p:anim calcmode="lin" valueType="num">
                                      <p:cBhvr>
                                        <p:cTn id="33" dur="250" fill="hold"/>
                                        <p:tgtEl>
                                          <p:spTgt spid="17"/>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42" presetClass="entr" presetSubtype="0"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250"/>
                                        <p:tgtEl>
                                          <p:spTgt spid="18"/>
                                        </p:tgtEl>
                                      </p:cBhvr>
                                    </p:animEffect>
                                    <p:anim calcmode="lin" valueType="num">
                                      <p:cBhvr>
                                        <p:cTn id="38" dur="250" fill="hold"/>
                                        <p:tgtEl>
                                          <p:spTgt spid="18"/>
                                        </p:tgtEl>
                                        <p:attrNameLst>
                                          <p:attrName>ppt_x</p:attrName>
                                        </p:attrNameLst>
                                      </p:cBhvr>
                                      <p:tavLst>
                                        <p:tav tm="0">
                                          <p:val>
                                            <p:strVal val="#ppt_x"/>
                                          </p:val>
                                        </p:tav>
                                        <p:tav tm="100000">
                                          <p:val>
                                            <p:strVal val="#ppt_x"/>
                                          </p:val>
                                        </p:tav>
                                      </p:tavLst>
                                    </p:anim>
                                    <p:anim calcmode="lin" valueType="num">
                                      <p:cBhvr>
                                        <p:cTn id="39" dur="250" fill="hold"/>
                                        <p:tgtEl>
                                          <p:spTgt spid="18"/>
                                        </p:tgtEl>
                                        <p:attrNameLst>
                                          <p:attrName>ppt_y</p:attrName>
                                        </p:attrNameLst>
                                      </p:cBhvr>
                                      <p:tavLst>
                                        <p:tav tm="0">
                                          <p:val>
                                            <p:strVal val="#ppt_y+.1"/>
                                          </p:val>
                                        </p:tav>
                                        <p:tav tm="100000">
                                          <p:val>
                                            <p:strVal val="#ppt_y"/>
                                          </p:val>
                                        </p:tav>
                                      </p:tavLst>
                                    </p:anim>
                                  </p:childTnLst>
                                </p:cTn>
                              </p:par>
                            </p:childTnLst>
                          </p:cTn>
                        </p:par>
                        <p:par>
                          <p:cTn id="40" fill="hold">
                            <p:stCondLst>
                              <p:cond delay="1750"/>
                            </p:stCondLst>
                            <p:childTnLst>
                              <p:par>
                                <p:cTn id="41" presetID="42" presetClass="entr" presetSubtype="0"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250"/>
                                        <p:tgtEl>
                                          <p:spTgt spid="4"/>
                                        </p:tgtEl>
                                      </p:cBhvr>
                                    </p:animEffect>
                                    <p:anim calcmode="lin" valueType="num">
                                      <p:cBhvr>
                                        <p:cTn id="44" dur="250" fill="hold"/>
                                        <p:tgtEl>
                                          <p:spTgt spid="4"/>
                                        </p:tgtEl>
                                        <p:attrNameLst>
                                          <p:attrName>ppt_x</p:attrName>
                                        </p:attrNameLst>
                                      </p:cBhvr>
                                      <p:tavLst>
                                        <p:tav tm="0">
                                          <p:val>
                                            <p:strVal val="#ppt_x"/>
                                          </p:val>
                                        </p:tav>
                                        <p:tav tm="100000">
                                          <p:val>
                                            <p:strVal val="#ppt_x"/>
                                          </p:val>
                                        </p:tav>
                                      </p:tavLst>
                                    </p:anim>
                                    <p:anim calcmode="lin" valueType="num">
                                      <p:cBhvr>
                                        <p:cTn id="45" dur="250" fill="hold"/>
                                        <p:tgtEl>
                                          <p:spTgt spid="4"/>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42" presetClass="entr" presetSubtype="0"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anim calcmode="lin" valueType="num">
                                      <p:cBhvr>
                                        <p:cTn id="50" dur="1000" fill="hold"/>
                                        <p:tgtEl>
                                          <p:spTgt spid="22"/>
                                        </p:tgtEl>
                                        <p:attrNameLst>
                                          <p:attrName>ppt_x</p:attrName>
                                        </p:attrNameLst>
                                      </p:cBhvr>
                                      <p:tavLst>
                                        <p:tav tm="0">
                                          <p:val>
                                            <p:strVal val="#ppt_x"/>
                                          </p:val>
                                        </p:tav>
                                        <p:tav tm="100000">
                                          <p:val>
                                            <p:strVal val="#ppt_x"/>
                                          </p:val>
                                        </p:tav>
                                      </p:tavLst>
                                    </p:anim>
                                    <p:anim calcmode="lin" valueType="num">
                                      <p:cBhvr>
                                        <p:cTn id="5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7" grpId="0"/>
      <p:bldP spid="18" grpId="0" animBg="1"/>
      <p:bldP spid="22"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4" name="PA_标题 1"/>
          <p:cNvSpPr txBox="1">
            <a:spLocks/>
          </p:cNvSpPr>
          <p:nvPr>
            <p:custDataLst>
              <p:tags r:id="rId1"/>
            </p:custDataLst>
          </p:nvPr>
        </p:nvSpPr>
        <p:spPr>
          <a:xfrm>
            <a:off x="1007656" y="2557727"/>
            <a:ext cx="10361851" cy="147002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6800" dirty="0">
                <a:solidFill>
                  <a:schemeClr val="accent1">
                    <a:lumMod val="75000"/>
                  </a:schemeClr>
                </a:solidFill>
                <a:latin typeface="微软雅黑" panose="020B0503020204020204" pitchFamily="34" charset="-122"/>
                <a:ea typeface="微软雅黑" panose="020B0503020204020204" pitchFamily="34" charset="-122"/>
              </a:rPr>
              <a:t>谢谢</a:t>
            </a:r>
            <a:r>
              <a:rPr lang="zh-CN" altLang="en-US" sz="6800" dirty="0">
                <a:solidFill>
                  <a:schemeClr val="accent4"/>
                </a:solidFill>
                <a:latin typeface="微软雅黑" panose="020B0503020204020204" pitchFamily="34" charset="-122"/>
                <a:ea typeface="微软雅黑" panose="020B0503020204020204" pitchFamily="34" charset="-122"/>
              </a:rPr>
              <a:t>您的</a:t>
            </a:r>
            <a:r>
              <a:rPr lang="zh-CN" altLang="en-US" sz="6800" dirty="0">
                <a:solidFill>
                  <a:schemeClr val="accent2"/>
                </a:solidFill>
                <a:latin typeface="微软雅黑" panose="020B0503020204020204" pitchFamily="34" charset="-122"/>
                <a:ea typeface="微软雅黑" panose="020B0503020204020204" pitchFamily="34" charset="-122"/>
              </a:rPr>
              <a:t>观看</a:t>
            </a:r>
            <a:r>
              <a:rPr lang="zh-CN" altLang="en-US" sz="6800" dirty="0">
                <a:solidFill>
                  <a:schemeClr val="accent3"/>
                </a:solidFill>
                <a:latin typeface="微软雅黑" panose="020B0503020204020204" pitchFamily="34" charset="-122"/>
                <a:ea typeface="微软雅黑" panose="020B0503020204020204" pitchFamily="34" charset="-122"/>
              </a:rPr>
              <a:t>指导</a:t>
            </a:r>
            <a:r>
              <a:rPr lang="en-US" altLang="zh-CN" sz="6800" dirty="0">
                <a:solidFill>
                  <a:schemeClr val="accent3"/>
                </a:solidFill>
                <a:latin typeface="微软雅黑" panose="020B0503020204020204" pitchFamily="34" charset="-122"/>
                <a:ea typeface="微软雅黑" panose="020B0503020204020204" pitchFamily="34" charset="-122"/>
              </a:rPr>
              <a:t>!</a:t>
            </a:r>
            <a:endParaRPr lang="zh-CN" altLang="en-US" sz="6800" dirty="0">
              <a:solidFill>
                <a:schemeClr val="accent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71063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anim calcmode="lin" valueType="num">
                                      <p:cBhvr>
                                        <p:cTn id="8" dur="750" fill="hold"/>
                                        <p:tgtEl>
                                          <p:spTgt spid="24"/>
                                        </p:tgtEl>
                                        <p:attrNameLst>
                                          <p:attrName>ppt_x</p:attrName>
                                        </p:attrNameLst>
                                      </p:cBhvr>
                                      <p:tavLst>
                                        <p:tav tm="0">
                                          <p:val>
                                            <p:strVal val="#ppt_x"/>
                                          </p:val>
                                        </p:tav>
                                        <p:tav tm="100000">
                                          <p:val>
                                            <p:strVal val="#ppt_x"/>
                                          </p:val>
                                        </p:tav>
                                      </p:tavLst>
                                    </p:anim>
                                    <p:anim calcmode="lin" valueType="num">
                                      <p:cBhvr>
                                        <p:cTn id="9" dur="75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5" name="组合 34"/>
          <p:cNvGrpSpPr/>
          <p:nvPr/>
        </p:nvGrpSpPr>
        <p:grpSpPr>
          <a:xfrm>
            <a:off x="1731437" y="3669216"/>
            <a:ext cx="3793579" cy="592932"/>
            <a:chOff x="5180762" y="1341138"/>
            <a:chExt cx="3793579" cy="592932"/>
          </a:xfrm>
          <a:solidFill>
            <a:schemeClr val="accent3"/>
          </a:solidFill>
        </p:grpSpPr>
        <p:sp>
          <p:nvSpPr>
            <p:cNvPr id="36" name="Freeform 11"/>
            <p:cNvSpPr>
              <a:spLocks/>
            </p:cNvSpPr>
            <p:nvPr/>
          </p:nvSpPr>
          <p:spPr bwMode="auto">
            <a:xfrm>
              <a:off x="5303349" y="1341138"/>
              <a:ext cx="668870" cy="84534"/>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grpFill/>
            <a:ln>
              <a:noFill/>
            </a:ln>
          </p:spPr>
          <p:txBody>
            <a:bodyPr lIns="68562" tIns="34281" rIns="68562" bIns="34281"/>
            <a:lstStyle/>
            <a:p>
              <a:endParaRPr lang="zh-CN" altLang="en-US"/>
            </a:p>
          </p:txBody>
        </p:sp>
        <p:sp>
          <p:nvSpPr>
            <p:cNvPr id="37" name="Freeform 10"/>
            <p:cNvSpPr>
              <a:spLocks/>
            </p:cNvSpPr>
            <p:nvPr/>
          </p:nvSpPr>
          <p:spPr bwMode="auto">
            <a:xfrm>
              <a:off x="5180762" y="1407814"/>
              <a:ext cx="3793579" cy="526256"/>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grpFill/>
            <a:ln w="10" cap="flat" cmpd="sng">
              <a:solidFill>
                <a:srgbClr val="A8A9AD"/>
              </a:solidFill>
              <a:round/>
              <a:headEnd/>
              <a:tailEnd/>
            </a:ln>
          </p:spPr>
          <p:txBody>
            <a:bodyPr lIns="68562" tIns="34281" rIns="68562" bIns="34281"/>
            <a:lstStyle/>
            <a:p>
              <a:endParaRPr lang="zh-CN" altLang="en-US"/>
            </a:p>
          </p:txBody>
        </p:sp>
        <p:sp>
          <p:nvSpPr>
            <p:cNvPr id="38" name="Rectangle 12"/>
            <p:cNvSpPr>
              <a:spLocks noChangeArrowheads="1"/>
            </p:cNvSpPr>
            <p:nvPr/>
          </p:nvSpPr>
          <p:spPr bwMode="auto">
            <a:xfrm>
              <a:off x="5367617" y="1341139"/>
              <a:ext cx="540333" cy="553640"/>
            </a:xfrm>
            <a:prstGeom prst="rect">
              <a:avLst/>
            </a:prstGeom>
            <a:grpFill/>
            <a:ln>
              <a:no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
          <p:nvSpPr>
            <p:cNvPr id="39" name="TextBox 105"/>
            <p:cNvSpPr txBox="1">
              <a:spLocks noChangeArrowheads="1"/>
            </p:cNvSpPr>
            <p:nvPr/>
          </p:nvSpPr>
          <p:spPr bwMode="auto">
            <a:xfrm>
              <a:off x="6065051" y="1454247"/>
              <a:ext cx="1369569" cy="438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dirty="0">
                  <a:solidFill>
                    <a:schemeClr val="bg1"/>
                  </a:solidFill>
                  <a:latin typeface="微软雅黑" pitchFamily="34" charset="-122"/>
                  <a:ea typeface="微软雅黑" pitchFamily="34" charset="-122"/>
                </a:rPr>
                <a:t>设计背景</a:t>
              </a:r>
            </a:p>
          </p:txBody>
        </p:sp>
        <p:sp>
          <p:nvSpPr>
            <p:cNvPr id="40" name="TextBox 106"/>
            <p:cNvSpPr txBox="1">
              <a:spLocks noChangeArrowheads="1"/>
            </p:cNvSpPr>
            <p:nvPr/>
          </p:nvSpPr>
          <p:spPr bwMode="auto">
            <a:xfrm>
              <a:off x="5448548" y="1373285"/>
              <a:ext cx="375708" cy="5308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000" b="1" dirty="0">
                  <a:solidFill>
                    <a:srgbClr val="FFFFFF"/>
                  </a:solidFill>
                  <a:latin typeface="微软雅黑" pitchFamily="34" charset="-122"/>
                  <a:ea typeface="微软雅黑" pitchFamily="34" charset="-122"/>
                </a:rPr>
                <a:t>1</a:t>
              </a:r>
              <a:endParaRPr lang="zh-CN" altLang="en-US" sz="3000" b="1" dirty="0">
                <a:solidFill>
                  <a:srgbClr val="FFFFFF"/>
                </a:solidFill>
                <a:latin typeface="微软雅黑" pitchFamily="34" charset="-122"/>
                <a:ea typeface="微软雅黑" pitchFamily="34" charset="-122"/>
              </a:endParaRPr>
            </a:p>
          </p:txBody>
        </p:sp>
      </p:grpSp>
      <p:grpSp>
        <p:nvGrpSpPr>
          <p:cNvPr id="41" name="组合 40"/>
          <p:cNvGrpSpPr/>
          <p:nvPr/>
        </p:nvGrpSpPr>
        <p:grpSpPr>
          <a:xfrm>
            <a:off x="1731437" y="4793124"/>
            <a:ext cx="3793579" cy="592931"/>
            <a:chOff x="5694561" y="2088852"/>
            <a:chExt cx="3793579" cy="592931"/>
          </a:xfrm>
          <a:solidFill>
            <a:schemeClr val="accent2"/>
          </a:solidFill>
        </p:grpSpPr>
        <p:sp>
          <p:nvSpPr>
            <p:cNvPr id="42" name="Freeform 11"/>
            <p:cNvSpPr>
              <a:spLocks/>
            </p:cNvSpPr>
            <p:nvPr/>
          </p:nvSpPr>
          <p:spPr bwMode="auto">
            <a:xfrm>
              <a:off x="5817148" y="2088852"/>
              <a:ext cx="668870" cy="84535"/>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grpFill/>
            <a:ln>
              <a:noFill/>
            </a:ln>
          </p:spPr>
          <p:txBody>
            <a:bodyPr lIns="68562" tIns="34281" rIns="68562" bIns="34281"/>
            <a:lstStyle/>
            <a:p>
              <a:endParaRPr lang="zh-CN" altLang="en-US"/>
            </a:p>
          </p:txBody>
        </p:sp>
        <p:sp>
          <p:nvSpPr>
            <p:cNvPr id="43" name="Freeform 10"/>
            <p:cNvSpPr>
              <a:spLocks/>
            </p:cNvSpPr>
            <p:nvPr/>
          </p:nvSpPr>
          <p:spPr bwMode="auto">
            <a:xfrm>
              <a:off x="5694561" y="2155527"/>
              <a:ext cx="3793579" cy="526256"/>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grpFill/>
            <a:ln w="10" cap="flat" cmpd="sng">
              <a:solidFill>
                <a:srgbClr val="A8A9AD"/>
              </a:solidFill>
              <a:round/>
              <a:headEnd/>
              <a:tailEnd/>
            </a:ln>
          </p:spPr>
          <p:txBody>
            <a:bodyPr lIns="68562" tIns="34281" rIns="68562" bIns="34281"/>
            <a:lstStyle/>
            <a:p>
              <a:endParaRPr lang="zh-CN" altLang="en-US"/>
            </a:p>
          </p:txBody>
        </p:sp>
        <p:sp>
          <p:nvSpPr>
            <p:cNvPr id="44" name="Rectangle 12"/>
            <p:cNvSpPr>
              <a:spLocks noChangeArrowheads="1"/>
            </p:cNvSpPr>
            <p:nvPr/>
          </p:nvSpPr>
          <p:spPr bwMode="auto">
            <a:xfrm>
              <a:off x="5881416" y="2088852"/>
              <a:ext cx="540333" cy="553641"/>
            </a:xfrm>
            <a:prstGeom prst="rect">
              <a:avLst/>
            </a:prstGeom>
            <a:grpFill/>
            <a:ln>
              <a:no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
          <p:nvSpPr>
            <p:cNvPr id="45" name="TextBox 108"/>
            <p:cNvSpPr txBox="1">
              <a:spLocks noChangeArrowheads="1"/>
            </p:cNvSpPr>
            <p:nvPr/>
          </p:nvSpPr>
          <p:spPr bwMode="auto">
            <a:xfrm>
              <a:off x="6578850" y="2224583"/>
              <a:ext cx="1369569" cy="438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dirty="0">
                  <a:solidFill>
                    <a:schemeClr val="bg1"/>
                  </a:solidFill>
                  <a:latin typeface="微软雅黑" pitchFamily="34" charset="-122"/>
                  <a:ea typeface="微软雅黑" pitchFamily="34" charset="-122"/>
                </a:rPr>
                <a:t>设计过程</a:t>
              </a:r>
            </a:p>
          </p:txBody>
        </p:sp>
        <p:sp>
          <p:nvSpPr>
            <p:cNvPr id="46" name="TextBox 109"/>
            <p:cNvSpPr txBox="1">
              <a:spLocks noChangeArrowheads="1"/>
            </p:cNvSpPr>
            <p:nvPr/>
          </p:nvSpPr>
          <p:spPr bwMode="auto">
            <a:xfrm>
              <a:off x="5962347" y="2104330"/>
              <a:ext cx="375708" cy="5308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000" b="1" dirty="0">
                  <a:solidFill>
                    <a:srgbClr val="FFFFFF"/>
                  </a:solidFill>
                  <a:latin typeface="微软雅黑" pitchFamily="34" charset="-122"/>
                  <a:ea typeface="微软雅黑" pitchFamily="34" charset="-122"/>
                </a:rPr>
                <a:t>2</a:t>
              </a:r>
              <a:endParaRPr lang="zh-CN" altLang="en-US" sz="3000" b="1" dirty="0">
                <a:solidFill>
                  <a:srgbClr val="FFFFFF"/>
                </a:solidFill>
                <a:latin typeface="微软雅黑" pitchFamily="34" charset="-122"/>
                <a:ea typeface="微软雅黑" pitchFamily="34" charset="-122"/>
              </a:endParaRPr>
            </a:p>
          </p:txBody>
        </p:sp>
      </p:grpSp>
      <p:grpSp>
        <p:nvGrpSpPr>
          <p:cNvPr id="47" name="组合 46"/>
          <p:cNvGrpSpPr/>
          <p:nvPr/>
        </p:nvGrpSpPr>
        <p:grpSpPr>
          <a:xfrm>
            <a:off x="6262329" y="3666278"/>
            <a:ext cx="3793579" cy="591741"/>
            <a:chOff x="5862527" y="3014841"/>
            <a:chExt cx="3793579" cy="591741"/>
          </a:xfrm>
          <a:solidFill>
            <a:schemeClr val="accent4"/>
          </a:solidFill>
        </p:grpSpPr>
        <p:sp>
          <p:nvSpPr>
            <p:cNvPr id="48" name="Freeform 11"/>
            <p:cNvSpPr>
              <a:spLocks/>
            </p:cNvSpPr>
            <p:nvPr/>
          </p:nvSpPr>
          <p:spPr bwMode="auto">
            <a:xfrm>
              <a:off x="5985114" y="3014841"/>
              <a:ext cx="668870" cy="84534"/>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grpFill/>
            <a:ln>
              <a:noFill/>
            </a:ln>
          </p:spPr>
          <p:txBody>
            <a:bodyPr lIns="68562" tIns="34281" rIns="68562" bIns="34281"/>
            <a:lstStyle/>
            <a:p>
              <a:endParaRPr lang="zh-CN" altLang="en-US"/>
            </a:p>
          </p:txBody>
        </p:sp>
        <p:sp>
          <p:nvSpPr>
            <p:cNvPr id="49" name="Freeform 10"/>
            <p:cNvSpPr>
              <a:spLocks/>
            </p:cNvSpPr>
            <p:nvPr/>
          </p:nvSpPr>
          <p:spPr bwMode="auto">
            <a:xfrm>
              <a:off x="5862527" y="3080326"/>
              <a:ext cx="3793579" cy="526256"/>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grpFill/>
            <a:ln w="10" cap="flat" cmpd="sng">
              <a:solidFill>
                <a:srgbClr val="A8A9AD"/>
              </a:solidFill>
              <a:round/>
              <a:headEnd/>
              <a:tailEnd/>
            </a:ln>
          </p:spPr>
          <p:txBody>
            <a:bodyPr lIns="68562" tIns="34281" rIns="68562" bIns="34281"/>
            <a:lstStyle/>
            <a:p>
              <a:endParaRPr lang="zh-CN" altLang="en-US"/>
            </a:p>
          </p:txBody>
        </p:sp>
        <p:sp>
          <p:nvSpPr>
            <p:cNvPr id="50" name="Rectangle 12"/>
            <p:cNvSpPr>
              <a:spLocks noChangeArrowheads="1"/>
            </p:cNvSpPr>
            <p:nvPr/>
          </p:nvSpPr>
          <p:spPr bwMode="auto">
            <a:xfrm>
              <a:off x="6049382" y="3014842"/>
              <a:ext cx="540333" cy="553640"/>
            </a:xfrm>
            <a:prstGeom prst="rect">
              <a:avLst/>
            </a:prstGeom>
            <a:grpFill/>
            <a:ln>
              <a:no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
          <p:nvSpPr>
            <p:cNvPr id="51" name="TextBox 115"/>
            <p:cNvSpPr txBox="1">
              <a:spLocks noChangeArrowheads="1"/>
            </p:cNvSpPr>
            <p:nvPr/>
          </p:nvSpPr>
          <p:spPr bwMode="auto">
            <a:xfrm>
              <a:off x="6746816" y="3110091"/>
              <a:ext cx="1677346" cy="438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dirty="0">
                  <a:solidFill>
                    <a:schemeClr val="bg1"/>
                  </a:solidFill>
                  <a:latin typeface="微软雅黑" pitchFamily="34" charset="-122"/>
                  <a:ea typeface="微软雅黑" pitchFamily="34" charset="-122"/>
                </a:rPr>
                <a:t>功能及效果</a:t>
              </a:r>
            </a:p>
          </p:txBody>
        </p:sp>
        <p:sp>
          <p:nvSpPr>
            <p:cNvPr id="52" name="TextBox 116"/>
            <p:cNvSpPr txBox="1">
              <a:spLocks noChangeArrowheads="1"/>
            </p:cNvSpPr>
            <p:nvPr/>
          </p:nvSpPr>
          <p:spPr bwMode="auto">
            <a:xfrm>
              <a:off x="6130313" y="3029129"/>
              <a:ext cx="375708" cy="5308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000" b="1" dirty="0">
                  <a:solidFill>
                    <a:srgbClr val="FFFFFF"/>
                  </a:solidFill>
                  <a:latin typeface="微软雅黑" pitchFamily="34" charset="-122"/>
                  <a:ea typeface="微软雅黑" pitchFamily="34" charset="-122"/>
                </a:rPr>
                <a:t>3</a:t>
              </a:r>
              <a:endParaRPr lang="zh-CN" altLang="en-US" sz="3000" b="1" dirty="0">
                <a:solidFill>
                  <a:srgbClr val="FFFFFF"/>
                </a:solidFill>
                <a:latin typeface="微软雅黑" pitchFamily="34" charset="-122"/>
                <a:ea typeface="微软雅黑" pitchFamily="34" charset="-122"/>
              </a:endParaRPr>
            </a:p>
          </p:txBody>
        </p:sp>
      </p:grpSp>
      <p:grpSp>
        <p:nvGrpSpPr>
          <p:cNvPr id="53" name="组合 52"/>
          <p:cNvGrpSpPr/>
          <p:nvPr/>
        </p:nvGrpSpPr>
        <p:grpSpPr>
          <a:xfrm>
            <a:off x="6262329" y="4793124"/>
            <a:ext cx="3793579" cy="591741"/>
            <a:chOff x="5677148" y="3848257"/>
            <a:chExt cx="3793579" cy="591741"/>
          </a:xfrm>
          <a:solidFill>
            <a:schemeClr val="accent1">
              <a:lumMod val="75000"/>
            </a:schemeClr>
          </a:solidFill>
        </p:grpSpPr>
        <p:sp>
          <p:nvSpPr>
            <p:cNvPr id="54" name="Freeform 11"/>
            <p:cNvSpPr>
              <a:spLocks/>
            </p:cNvSpPr>
            <p:nvPr/>
          </p:nvSpPr>
          <p:spPr bwMode="auto">
            <a:xfrm>
              <a:off x="5787035" y="3848257"/>
              <a:ext cx="668870" cy="84534"/>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grpFill/>
            <a:ln w="9525">
              <a:noFill/>
              <a:round/>
              <a:headEnd/>
              <a:tailEnd/>
            </a:ln>
          </p:spPr>
          <p:txBody>
            <a:bodyPr lIns="68562" tIns="34281" rIns="68562" bIns="34281"/>
            <a:lstStyle/>
            <a:p>
              <a:endParaRPr lang="zh-CN" altLang="en-US"/>
            </a:p>
          </p:txBody>
        </p:sp>
        <p:sp>
          <p:nvSpPr>
            <p:cNvPr id="55" name="Freeform 10"/>
            <p:cNvSpPr>
              <a:spLocks/>
            </p:cNvSpPr>
            <p:nvPr/>
          </p:nvSpPr>
          <p:spPr bwMode="auto">
            <a:xfrm>
              <a:off x="5677148" y="3913742"/>
              <a:ext cx="3793579" cy="526256"/>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grpFill/>
            <a:ln w="10" cap="flat" cmpd="sng">
              <a:solidFill>
                <a:srgbClr val="A8A9AD"/>
              </a:solidFill>
              <a:round/>
              <a:headEnd/>
              <a:tailEnd/>
            </a:ln>
          </p:spPr>
          <p:txBody>
            <a:bodyPr lIns="68562" tIns="34281" rIns="68562" bIns="34281"/>
            <a:lstStyle/>
            <a:p>
              <a:endParaRPr lang="zh-CN" altLang="en-US"/>
            </a:p>
          </p:txBody>
        </p:sp>
        <p:sp>
          <p:nvSpPr>
            <p:cNvPr id="56" name="Rectangle 12"/>
            <p:cNvSpPr>
              <a:spLocks noChangeArrowheads="1"/>
            </p:cNvSpPr>
            <p:nvPr/>
          </p:nvSpPr>
          <p:spPr bwMode="auto">
            <a:xfrm>
              <a:off x="5864003" y="3848258"/>
              <a:ext cx="540333" cy="553640"/>
            </a:xfrm>
            <a:prstGeom prst="rect">
              <a:avLst/>
            </a:prstGeom>
            <a:grpFill/>
            <a:ln w="9525">
              <a:noFill/>
              <a:miter lim="800000"/>
              <a:headEnd/>
              <a:tailEnd/>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p>
          </p:txBody>
        </p:sp>
        <p:sp>
          <p:nvSpPr>
            <p:cNvPr id="57" name="TextBox 117"/>
            <p:cNvSpPr txBox="1">
              <a:spLocks noChangeArrowheads="1"/>
            </p:cNvSpPr>
            <p:nvPr/>
          </p:nvSpPr>
          <p:spPr bwMode="auto">
            <a:xfrm>
              <a:off x="6561437" y="3951841"/>
              <a:ext cx="1369569" cy="438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dirty="0">
                  <a:solidFill>
                    <a:schemeClr val="bg1"/>
                  </a:solidFill>
                  <a:latin typeface="微软雅黑" pitchFamily="34" charset="-122"/>
                  <a:ea typeface="微软雅黑" pitchFamily="34" charset="-122"/>
                </a:rPr>
                <a:t>作品总结</a:t>
              </a:r>
            </a:p>
          </p:txBody>
        </p:sp>
        <p:sp>
          <p:nvSpPr>
            <p:cNvPr id="58" name="TextBox 118"/>
            <p:cNvSpPr txBox="1">
              <a:spLocks noChangeArrowheads="1"/>
            </p:cNvSpPr>
            <p:nvPr/>
          </p:nvSpPr>
          <p:spPr bwMode="auto">
            <a:xfrm>
              <a:off x="5944934" y="3870879"/>
              <a:ext cx="375708" cy="5308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3000" b="1" dirty="0">
                  <a:solidFill>
                    <a:srgbClr val="FFFFFF"/>
                  </a:solidFill>
                  <a:latin typeface="微软雅黑" pitchFamily="34" charset="-122"/>
                  <a:ea typeface="微软雅黑" pitchFamily="34" charset="-122"/>
                </a:rPr>
                <a:t>4</a:t>
              </a:r>
              <a:endParaRPr lang="zh-CN" altLang="en-US" sz="3000" b="1" dirty="0">
                <a:solidFill>
                  <a:srgbClr val="FFFFFF"/>
                </a:solidFill>
                <a:latin typeface="微软雅黑" pitchFamily="34" charset="-122"/>
                <a:ea typeface="微软雅黑" pitchFamily="34" charset="-122"/>
              </a:endParaRPr>
            </a:p>
          </p:txBody>
        </p:sp>
      </p:grpSp>
      <p:grpSp>
        <p:nvGrpSpPr>
          <p:cNvPr id="108" name="组合 107"/>
          <p:cNvGrpSpPr/>
          <p:nvPr/>
        </p:nvGrpSpPr>
        <p:grpSpPr>
          <a:xfrm>
            <a:off x="5030117" y="644955"/>
            <a:ext cx="2270571" cy="2270569"/>
            <a:chOff x="3535099" y="1592978"/>
            <a:chExt cx="1182749" cy="1182749"/>
          </a:xfrm>
          <a:effectLst/>
        </p:grpSpPr>
        <p:sp>
          <p:nvSpPr>
            <p:cNvPr id="109" name="椭圆 108"/>
            <p:cNvSpPr/>
            <p:nvPr/>
          </p:nvSpPr>
          <p:spPr>
            <a:xfrm>
              <a:off x="3535099" y="1592978"/>
              <a:ext cx="1182749" cy="1182749"/>
            </a:xfrm>
            <a:prstGeom prst="ellipse">
              <a:avLst/>
            </a:prstGeom>
            <a:solidFill>
              <a:schemeClr val="accent3"/>
            </a:solidFill>
            <a:ln w="4445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1575"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110" name="文本框 1"/>
            <p:cNvSpPr txBox="1"/>
            <p:nvPr/>
          </p:nvSpPr>
          <p:spPr>
            <a:xfrm>
              <a:off x="3718006" y="1919472"/>
              <a:ext cx="817642" cy="480967"/>
            </a:xfrm>
            <a:prstGeom prst="rect">
              <a:avLst/>
            </a:prstGeom>
            <a:noFill/>
            <a:ln>
              <a:noFill/>
            </a:ln>
            <a:effectLst/>
          </p:spPr>
          <p:txBody>
            <a:bodyPr wrap="none" rtlCol="0">
              <a:spAutoFit/>
            </a:bodyPr>
            <a:lstStyle/>
            <a:p>
              <a:pPr algn="ctr"/>
              <a:r>
                <a:rPr lang="zh-CN" altLang="en-US" sz="5400" b="1" dirty="0">
                  <a:solidFill>
                    <a:schemeClr val="bg1"/>
                  </a:solidFill>
                  <a:effectLst/>
                  <a:latin typeface="微软雅黑" pitchFamily="34" charset="-122"/>
                  <a:ea typeface="微软雅黑" pitchFamily="34" charset="-122"/>
                </a:rPr>
                <a:t>目录</a:t>
              </a:r>
            </a:p>
          </p:txBody>
        </p:sp>
      </p:grpSp>
    </p:spTree>
    <p:extLst>
      <p:ext uri="{BB962C8B-B14F-4D97-AF65-F5344CB8AC3E}">
        <p14:creationId xmlns:p14="http://schemas.microsoft.com/office/powerpoint/2010/main" val="35188210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Scale>
                                      <p:cBhvr>
                                        <p:cTn id="7" dur="1000" decel="50000" fill="hold">
                                          <p:stCondLst>
                                            <p:cond delay="0"/>
                                          </p:stCondLst>
                                        </p:cTn>
                                        <p:tgtEl>
                                          <p:spTgt spid="10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8"/>
                                        </p:tgtEl>
                                        <p:attrNameLst>
                                          <p:attrName>ppt_x</p:attrName>
                                          <p:attrName>ppt_y</p:attrName>
                                        </p:attrNameLst>
                                      </p:cBhvr>
                                    </p:animMotion>
                                    <p:animEffect transition="in" filter="fade">
                                      <p:cBhvr>
                                        <p:cTn id="9" dur="1000"/>
                                        <p:tgtEl>
                                          <p:spTgt spid="108"/>
                                        </p:tgtEl>
                                      </p:cBhvr>
                                    </p:animEffec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wipe(left)">
                                      <p:cBhvr>
                                        <p:cTn id="21" dur="500"/>
                                        <p:tgtEl>
                                          <p:spTgt spid="47"/>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left)">
                                      <p:cBhvr>
                                        <p:cTn id="2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6" name="组合 65"/>
          <p:cNvGrpSpPr/>
          <p:nvPr/>
        </p:nvGrpSpPr>
        <p:grpSpPr>
          <a:xfrm>
            <a:off x="5157032" y="933772"/>
            <a:ext cx="1996576" cy="1996574"/>
            <a:chOff x="3606461" y="1664340"/>
            <a:chExt cx="1040024" cy="1040024"/>
          </a:xfrm>
          <a:effectLst/>
        </p:grpSpPr>
        <p:sp>
          <p:nvSpPr>
            <p:cNvPr id="67" name="椭圆 66"/>
            <p:cNvSpPr/>
            <p:nvPr/>
          </p:nvSpPr>
          <p:spPr>
            <a:xfrm>
              <a:off x="3606461" y="1664340"/>
              <a:ext cx="1040024" cy="1040024"/>
            </a:xfrm>
            <a:prstGeom prst="ellipse">
              <a:avLst/>
            </a:prstGeom>
            <a:solidFill>
              <a:schemeClr val="accent3"/>
            </a:solidFill>
            <a:ln w="4445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1575"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68" name="文本框 1"/>
            <p:cNvSpPr txBox="1"/>
            <p:nvPr/>
          </p:nvSpPr>
          <p:spPr>
            <a:xfrm>
              <a:off x="3936496" y="1813627"/>
              <a:ext cx="426023" cy="689385"/>
            </a:xfrm>
            <a:prstGeom prst="rect">
              <a:avLst/>
            </a:prstGeom>
            <a:noFill/>
            <a:ln>
              <a:noFill/>
            </a:ln>
            <a:effectLst/>
          </p:spPr>
          <p:txBody>
            <a:bodyPr wrap="none" rtlCol="0">
              <a:spAutoFit/>
            </a:bodyPr>
            <a:lstStyle/>
            <a:p>
              <a:pPr algn="ctr"/>
              <a:r>
                <a:rPr lang="en-US" altLang="zh-CN" sz="8000" b="1" dirty="0">
                  <a:solidFill>
                    <a:schemeClr val="bg1"/>
                  </a:solidFill>
                  <a:effectLst/>
                  <a:latin typeface="微软雅黑" pitchFamily="34" charset="-122"/>
                  <a:ea typeface="微软雅黑" pitchFamily="34" charset="-122"/>
                </a:rPr>
                <a:t>1</a:t>
              </a:r>
              <a:endParaRPr lang="zh-CN" altLang="en-US" sz="8000" b="1" dirty="0">
                <a:solidFill>
                  <a:schemeClr val="bg1"/>
                </a:solidFill>
                <a:effectLst/>
                <a:latin typeface="微软雅黑" pitchFamily="34" charset="-122"/>
                <a:ea typeface="微软雅黑" pitchFamily="34" charset="-122"/>
              </a:endParaRPr>
            </a:p>
          </p:txBody>
        </p:sp>
      </p:grpSp>
      <p:sp>
        <p:nvSpPr>
          <p:cNvPr id="69" name="矩形 69"/>
          <p:cNvSpPr>
            <a:spLocks noChangeArrowheads="1"/>
          </p:cNvSpPr>
          <p:nvPr/>
        </p:nvSpPr>
        <p:spPr bwMode="auto">
          <a:xfrm>
            <a:off x="3603965" y="3373018"/>
            <a:ext cx="51370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zh-CN" altLang="en-US" sz="4800" b="1" dirty="0">
                <a:solidFill>
                  <a:schemeClr val="accent3"/>
                </a:solidFill>
                <a:latin typeface="微软雅黑" pitchFamily="34" charset="-122"/>
                <a:ea typeface="微软雅黑" pitchFamily="34" charset="-122"/>
                <a:sym typeface="微软雅黑" pitchFamily="34" charset="-122"/>
              </a:rPr>
              <a:t>设计背景</a:t>
            </a:r>
            <a:endParaRPr lang="en-US" altLang="zh-CN" sz="4800" b="1" dirty="0">
              <a:solidFill>
                <a:schemeClr val="accent3"/>
              </a:solidFill>
              <a:latin typeface="微软雅黑" pitchFamily="34" charset="-122"/>
              <a:ea typeface="微软雅黑" pitchFamily="34" charset="-122"/>
              <a:sym typeface="微软雅黑" pitchFamily="34" charset="-122"/>
            </a:endParaRPr>
          </a:p>
        </p:txBody>
      </p:sp>
      <p:sp>
        <p:nvSpPr>
          <p:cNvPr id="70" name="矩形 70"/>
          <p:cNvSpPr>
            <a:spLocks noChangeArrowheads="1"/>
          </p:cNvSpPr>
          <p:nvPr/>
        </p:nvSpPr>
        <p:spPr bwMode="auto">
          <a:xfrm>
            <a:off x="1053548" y="4282820"/>
            <a:ext cx="9904167" cy="736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342900" indent="-342900" algn="ctr">
              <a:lnSpc>
                <a:spcPts val="2600"/>
              </a:lnSpc>
              <a:buFont typeface="Arial" panose="020B0604020202020204" pitchFamily="34" charset="0"/>
              <a:buChar char="•"/>
            </a:pPr>
            <a:r>
              <a:rPr lang="zh-CN" altLang="en-US" sz="2000" dirty="0">
                <a:solidFill>
                  <a:schemeClr val="bg1">
                    <a:lumMod val="50000"/>
                  </a:schemeClr>
                </a:solidFill>
                <a:latin typeface="华文中宋" panose="02010600040101010101" pitchFamily="2" charset="-122"/>
                <a:ea typeface="华文中宋" panose="02010600040101010101" pitchFamily="2" charset="-122"/>
              </a:rPr>
              <a:t>文艺复兴</a:t>
            </a:r>
            <a:endParaRPr lang="en-US" altLang="zh-CN" sz="2000" dirty="0">
              <a:solidFill>
                <a:schemeClr val="bg1">
                  <a:lumMod val="50000"/>
                </a:schemeClr>
              </a:solidFill>
              <a:latin typeface="华文中宋" panose="02010600040101010101" pitchFamily="2" charset="-122"/>
              <a:ea typeface="华文中宋" panose="02010600040101010101" pitchFamily="2" charset="-122"/>
            </a:endParaRPr>
          </a:p>
          <a:p>
            <a:pPr marL="342900" indent="-342900" algn="ctr">
              <a:lnSpc>
                <a:spcPts val="2600"/>
              </a:lnSpc>
              <a:buFont typeface="Arial" panose="020B0604020202020204" pitchFamily="34" charset="0"/>
              <a:buChar char="•"/>
            </a:pPr>
            <a:r>
              <a:rPr lang="zh-CN" altLang="en-US" sz="2000" dirty="0">
                <a:solidFill>
                  <a:schemeClr val="bg1">
                    <a:lumMod val="50000"/>
                  </a:schemeClr>
                </a:solidFill>
                <a:latin typeface="华文中宋" panose="02010600040101010101" pitchFamily="2" charset="-122"/>
                <a:ea typeface="华文中宋" panose="02010600040101010101" pitchFamily="2" charset="-122"/>
              </a:rPr>
              <a:t>研究基础</a:t>
            </a:r>
          </a:p>
        </p:txBody>
      </p:sp>
      <p:grpSp>
        <p:nvGrpSpPr>
          <p:cNvPr id="3" name="组合 2">
            <a:extLst>
              <a:ext uri="{FF2B5EF4-FFF2-40B4-BE49-F238E27FC236}">
                <a16:creationId xmlns:a16="http://schemas.microsoft.com/office/drawing/2014/main" id="{AD39D3BD-3F1C-41CF-9305-91153C8F977A}"/>
              </a:ext>
            </a:extLst>
          </p:cNvPr>
          <p:cNvGrpSpPr/>
          <p:nvPr/>
        </p:nvGrpSpPr>
        <p:grpSpPr>
          <a:xfrm>
            <a:off x="2439362" y="3945915"/>
            <a:ext cx="7342719" cy="1"/>
            <a:chOff x="2439362" y="3945915"/>
            <a:chExt cx="7342719" cy="1"/>
          </a:xfrm>
        </p:grpSpPr>
        <p:cxnSp>
          <p:nvCxnSpPr>
            <p:cNvPr id="74" name="直接连接符 73"/>
            <p:cNvCxnSpPr/>
            <p:nvPr/>
          </p:nvCxnSpPr>
          <p:spPr>
            <a:xfrm>
              <a:off x="2439362" y="3945915"/>
              <a:ext cx="1456264" cy="1"/>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402462" y="3945915"/>
              <a:ext cx="1379619" cy="1"/>
            </a:xfrm>
            <a:prstGeom prst="line">
              <a:avLst/>
            </a:prstGeom>
            <a:ln w="9525">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97280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par>
                          <p:cTn id="14" fill="hold">
                            <p:stCondLst>
                              <p:cond delay="1000"/>
                            </p:stCondLst>
                            <p:childTnLst>
                              <p:par>
                                <p:cTn id="15" presetID="31" presetClass="entr" presetSubtype="0" fill="hold" grpId="0" nodeType="after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p:cTn id="17" dur="1000" fill="hold"/>
                                        <p:tgtEl>
                                          <p:spTgt spid="70"/>
                                        </p:tgtEl>
                                        <p:attrNameLst>
                                          <p:attrName>ppt_w</p:attrName>
                                        </p:attrNameLst>
                                      </p:cBhvr>
                                      <p:tavLst>
                                        <p:tav tm="0">
                                          <p:val>
                                            <p:fltVal val="0"/>
                                          </p:val>
                                        </p:tav>
                                        <p:tav tm="100000">
                                          <p:val>
                                            <p:strVal val="#ppt_w"/>
                                          </p:val>
                                        </p:tav>
                                      </p:tavLst>
                                    </p:anim>
                                    <p:anim calcmode="lin" valueType="num">
                                      <p:cBhvr>
                                        <p:cTn id="18" dur="1000" fill="hold"/>
                                        <p:tgtEl>
                                          <p:spTgt spid="70"/>
                                        </p:tgtEl>
                                        <p:attrNameLst>
                                          <p:attrName>ppt_h</p:attrName>
                                        </p:attrNameLst>
                                      </p:cBhvr>
                                      <p:tavLst>
                                        <p:tav tm="0">
                                          <p:val>
                                            <p:fltVal val="0"/>
                                          </p:val>
                                        </p:tav>
                                        <p:tav tm="100000">
                                          <p:val>
                                            <p:strVal val="#ppt_h"/>
                                          </p:val>
                                        </p:tav>
                                      </p:tavLst>
                                    </p:anim>
                                    <p:anim calcmode="lin" valueType="num">
                                      <p:cBhvr>
                                        <p:cTn id="19" dur="1000" fill="hold"/>
                                        <p:tgtEl>
                                          <p:spTgt spid="70"/>
                                        </p:tgtEl>
                                        <p:attrNameLst>
                                          <p:attrName>style.rotation</p:attrName>
                                        </p:attrNameLst>
                                      </p:cBhvr>
                                      <p:tavLst>
                                        <p:tav tm="0">
                                          <p:val>
                                            <p:fltVal val="90"/>
                                          </p:val>
                                        </p:tav>
                                        <p:tav tm="100000">
                                          <p:val>
                                            <p:fltVal val="0"/>
                                          </p:val>
                                        </p:tav>
                                      </p:tavLst>
                                    </p:anim>
                                    <p:animEffect transition="in" filter="fade">
                                      <p:cBhvr>
                                        <p:cTn id="20"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47042" y="590560"/>
            <a:ext cx="7519988" cy="695983"/>
            <a:chOff x="2320698" y="623357"/>
            <a:chExt cx="7519988" cy="695983"/>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926568" y="623357"/>
              <a:ext cx="5763975" cy="538601"/>
              <a:chOff x="3781218" y="578964"/>
              <a:chExt cx="5763975" cy="538601"/>
            </a:xfrm>
          </p:grpSpPr>
          <p:sp>
            <p:nvSpPr>
              <p:cNvPr id="7" name="矩形 3"/>
              <p:cNvSpPr/>
              <p:nvPr/>
            </p:nvSpPr>
            <p:spPr>
              <a:xfrm>
                <a:off x="4726263" y="578964"/>
                <a:ext cx="4818930" cy="538601"/>
              </a:xfrm>
              <a:prstGeom prst="rect">
                <a:avLst/>
              </a:prstGeom>
              <a:noFill/>
              <a:ln w="9525">
                <a:noFill/>
                <a:miter/>
              </a:ln>
            </p:spPr>
            <p:txBody>
              <a:bodyPr wrap="none" lIns="91431" tIns="45716" rIns="91431" bIns="45716">
                <a:spAutoFit/>
              </a:bodyPr>
              <a:lstStyle/>
              <a:p>
                <a:pPr lvl="0" eaLnBrk="1" hangingPunct="1">
                  <a:buNone/>
                </a:pPr>
                <a:r>
                  <a:rPr lang="zh-CN" altLang="en-US" sz="2900" dirty="0">
                    <a:solidFill>
                      <a:schemeClr val="bg1">
                        <a:lumMod val="50000"/>
                      </a:schemeClr>
                    </a:solidFill>
                    <a:latin typeface="Arial" pitchFamily="34" charset="0"/>
                    <a:ea typeface="微软雅黑" pitchFamily="34" charset="-122"/>
                    <a:sym typeface="Arial" pitchFamily="34" charset="0"/>
                  </a:rPr>
                  <a:t>作品设计背景</a:t>
                </a:r>
                <a:r>
                  <a:rPr lang="en-US" altLang="zh-CN" sz="2900" dirty="0">
                    <a:solidFill>
                      <a:schemeClr val="bg1">
                        <a:lumMod val="50000"/>
                      </a:schemeClr>
                    </a:solidFill>
                    <a:latin typeface="Arial" pitchFamily="34" charset="0"/>
                    <a:ea typeface="微软雅黑" pitchFamily="34" charset="-122"/>
                    <a:sym typeface="Arial" pitchFamily="34" charset="0"/>
                  </a:rPr>
                  <a:t>——</a:t>
                </a:r>
                <a:r>
                  <a:rPr lang="zh-CN" altLang="en-US" sz="2900" dirty="0">
                    <a:solidFill>
                      <a:schemeClr val="bg1">
                        <a:lumMod val="50000"/>
                      </a:schemeClr>
                    </a:solidFill>
                    <a:latin typeface="Arial" pitchFamily="34" charset="0"/>
                    <a:ea typeface="微软雅黑" pitchFamily="34" charset="-122"/>
                    <a:sym typeface="Arial" pitchFamily="34" charset="0"/>
                  </a:rPr>
                  <a:t>文艺复兴</a:t>
                </a:r>
              </a:p>
            </p:txBody>
          </p:sp>
          <p:grpSp>
            <p:nvGrpSpPr>
              <p:cNvPr id="8" name="组合 26"/>
              <p:cNvGrpSpPr/>
              <p:nvPr/>
            </p:nvGrpSpPr>
            <p:grpSpPr>
              <a:xfrm>
                <a:off x="3781218" y="667473"/>
                <a:ext cx="263525" cy="412903"/>
                <a:chOff x="-1023879" y="105513"/>
                <a:chExt cx="213756" cy="446564"/>
              </a:xfrm>
            </p:grpSpPr>
            <p:sp>
              <p:nvSpPr>
                <p:cNvPr id="9" name="直接连接符 27"/>
                <p:cNvSpPr/>
                <p:nvPr/>
              </p:nvSpPr>
              <p:spPr>
                <a:xfrm>
                  <a:off x="-1023879" y="105513"/>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1023879" y="338320"/>
                  <a:ext cx="213756" cy="213757"/>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52" name="Freeform 110"/>
          <p:cNvSpPr>
            <a:spLocks noEditPoints="1"/>
          </p:cNvSpPr>
          <p:nvPr/>
        </p:nvSpPr>
        <p:spPr bwMode="auto">
          <a:xfrm>
            <a:off x="8863693" y="4334629"/>
            <a:ext cx="306388" cy="381000"/>
          </a:xfrm>
          <a:custGeom>
            <a:avLst/>
            <a:gdLst>
              <a:gd name="T0" fmla="*/ 2147483647 w 233"/>
              <a:gd name="T1" fmla="*/ 0 h 288"/>
              <a:gd name="T2" fmla="*/ 0 w 233"/>
              <a:gd name="T3" fmla="*/ 2147483647 h 288"/>
              <a:gd name="T4" fmla="*/ 2147483647 w 233"/>
              <a:gd name="T5" fmla="*/ 2147483647 h 288"/>
              <a:gd name="T6" fmla="*/ 2147483647 w 233"/>
              <a:gd name="T7" fmla="*/ 2147483647 h 288"/>
              <a:gd name="T8" fmla="*/ 2147483647 w 233"/>
              <a:gd name="T9" fmla="*/ 2147483647 h 288"/>
              <a:gd name="T10" fmla="*/ 2147483647 w 233"/>
              <a:gd name="T11" fmla="*/ 2147483647 h 288"/>
              <a:gd name="T12" fmla="*/ 2147483647 w 233"/>
              <a:gd name="T13" fmla="*/ 2147483647 h 288"/>
              <a:gd name="T14" fmla="*/ 2147483647 w 233"/>
              <a:gd name="T15" fmla="*/ 2147483647 h 288"/>
              <a:gd name="T16" fmla="*/ 2147483647 w 233"/>
              <a:gd name="T17" fmla="*/ 2147483647 h 288"/>
              <a:gd name="T18" fmla="*/ 2147483647 w 233"/>
              <a:gd name="T19" fmla="*/ 2147483647 h 288"/>
              <a:gd name="T20" fmla="*/ 2147483647 w 233"/>
              <a:gd name="T21" fmla="*/ 2147483647 h 288"/>
              <a:gd name="T22" fmla="*/ 2147483647 w 233"/>
              <a:gd name="T23" fmla="*/ 2147483647 h 288"/>
              <a:gd name="T24" fmla="*/ 2147483647 w 233"/>
              <a:gd name="T25" fmla="*/ 2147483647 h 288"/>
              <a:gd name="T26" fmla="*/ 2147483647 w 233"/>
              <a:gd name="T27" fmla="*/ 2147483647 h 288"/>
              <a:gd name="T28" fmla="*/ 2147483647 w 233"/>
              <a:gd name="T29" fmla="*/ 2147483647 h 288"/>
              <a:gd name="T30" fmla="*/ 2147483647 w 233"/>
              <a:gd name="T31" fmla="*/ 2147483647 h 288"/>
              <a:gd name="T32" fmla="*/ 2147483647 w 233"/>
              <a:gd name="T33" fmla="*/ 2147483647 h 288"/>
              <a:gd name="T34" fmla="*/ 2147483647 w 233"/>
              <a:gd name="T35" fmla="*/ 2147483647 h 288"/>
              <a:gd name="T36" fmla="*/ 2147483647 w 233"/>
              <a:gd name="T37" fmla="*/ 2147483647 h 288"/>
              <a:gd name="T38" fmla="*/ 2147483647 w 233"/>
              <a:gd name="T39" fmla="*/ 2147483647 h 288"/>
              <a:gd name="T40" fmla="*/ 2147483647 w 233"/>
              <a:gd name="T41" fmla="*/ 2147483647 h 288"/>
              <a:gd name="T42" fmla="*/ 2147483647 w 233"/>
              <a:gd name="T43" fmla="*/ 2147483647 h 288"/>
              <a:gd name="T44" fmla="*/ 2147483647 w 233"/>
              <a:gd name="T45" fmla="*/ 2147483647 h 288"/>
              <a:gd name="T46" fmla="*/ 2147483647 w 233"/>
              <a:gd name="T47" fmla="*/ 2147483647 h 288"/>
              <a:gd name="T48" fmla="*/ 2147483647 w 233"/>
              <a:gd name="T49" fmla="*/ 2147483647 h 288"/>
              <a:gd name="T50" fmla="*/ 2147483647 w 233"/>
              <a:gd name="T51" fmla="*/ 2147483647 h 288"/>
              <a:gd name="T52" fmla="*/ 2147483647 w 233"/>
              <a:gd name="T53" fmla="*/ 2147483647 h 288"/>
              <a:gd name="T54" fmla="*/ 2147483647 w 233"/>
              <a:gd name="T55" fmla="*/ 2147483647 h 288"/>
              <a:gd name="T56" fmla="*/ 2147483647 w 233"/>
              <a:gd name="T57" fmla="*/ 2147483647 h 288"/>
              <a:gd name="T58" fmla="*/ 2147483647 w 233"/>
              <a:gd name="T59" fmla="*/ 2147483647 h 288"/>
              <a:gd name="T60" fmla="*/ 2147483647 w 233"/>
              <a:gd name="T61" fmla="*/ 2147483647 h 288"/>
              <a:gd name="T62" fmla="*/ 2147483647 w 233"/>
              <a:gd name="T63" fmla="*/ 2147483647 h 288"/>
              <a:gd name="T64" fmla="*/ 2147483647 w 233"/>
              <a:gd name="T65" fmla="*/ 2147483647 h 288"/>
              <a:gd name="T66" fmla="*/ 2147483647 w 233"/>
              <a:gd name="T67" fmla="*/ 2147483647 h 288"/>
              <a:gd name="T68" fmla="*/ 2147483647 w 233"/>
              <a:gd name="T69" fmla="*/ 2147483647 h 288"/>
              <a:gd name="T70" fmla="*/ 2147483647 w 233"/>
              <a:gd name="T71" fmla="*/ 2147483647 h 288"/>
              <a:gd name="T72" fmla="*/ 2147483647 w 233"/>
              <a:gd name="T73" fmla="*/ 2147483647 h 288"/>
              <a:gd name="T74" fmla="*/ 2147483647 w 233"/>
              <a:gd name="T75" fmla="*/ 2147483647 h 288"/>
              <a:gd name="T76" fmla="*/ 2147483647 w 233"/>
              <a:gd name="T77" fmla="*/ 2147483647 h 288"/>
              <a:gd name="T78" fmla="*/ 2147483647 w 233"/>
              <a:gd name="T79" fmla="*/ 2147483647 h 288"/>
              <a:gd name="T80" fmla="*/ 2147483647 w 233"/>
              <a:gd name="T81" fmla="*/ 2147483647 h 288"/>
              <a:gd name="T82" fmla="*/ 2147483647 w 233"/>
              <a:gd name="T83" fmla="*/ 2147483647 h 288"/>
              <a:gd name="T84" fmla="*/ 2147483647 w 233"/>
              <a:gd name="T85" fmla="*/ 2147483647 h 288"/>
              <a:gd name="T86" fmla="*/ 2147483647 w 233"/>
              <a:gd name="T87" fmla="*/ 2147483647 h 288"/>
              <a:gd name="T88" fmla="*/ 2147483647 w 233"/>
              <a:gd name="T89" fmla="*/ 2147483647 h 288"/>
              <a:gd name="T90" fmla="*/ 2147483647 w 233"/>
              <a:gd name="T91" fmla="*/ 2147483647 h 288"/>
              <a:gd name="T92" fmla="*/ 2147483647 w 233"/>
              <a:gd name="T93" fmla="*/ 2147483647 h 288"/>
              <a:gd name="T94" fmla="*/ 2147483647 w 233"/>
              <a:gd name="T95" fmla="*/ 2147483647 h 2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3"/>
              <a:gd name="T145" fmla="*/ 0 h 288"/>
              <a:gd name="T146" fmla="*/ 233 w 233"/>
              <a:gd name="T147" fmla="*/ 288 h 28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3" h="288">
                <a:moveTo>
                  <a:pt x="209" y="0"/>
                </a:moveTo>
                <a:cubicBezTo>
                  <a:pt x="24" y="0"/>
                  <a:pt x="24" y="0"/>
                  <a:pt x="24" y="0"/>
                </a:cubicBezTo>
                <a:cubicBezTo>
                  <a:pt x="11" y="0"/>
                  <a:pt x="0" y="11"/>
                  <a:pt x="0" y="24"/>
                </a:cubicBezTo>
                <a:cubicBezTo>
                  <a:pt x="0" y="264"/>
                  <a:pt x="0" y="264"/>
                  <a:pt x="0" y="264"/>
                </a:cubicBezTo>
                <a:cubicBezTo>
                  <a:pt x="0" y="277"/>
                  <a:pt x="11" y="288"/>
                  <a:pt x="24" y="288"/>
                </a:cubicBezTo>
                <a:cubicBezTo>
                  <a:pt x="209" y="288"/>
                  <a:pt x="209" y="288"/>
                  <a:pt x="209" y="288"/>
                </a:cubicBezTo>
                <a:cubicBezTo>
                  <a:pt x="223" y="288"/>
                  <a:pt x="233" y="277"/>
                  <a:pt x="233" y="264"/>
                </a:cubicBezTo>
                <a:cubicBezTo>
                  <a:pt x="233" y="24"/>
                  <a:pt x="233" y="24"/>
                  <a:pt x="233" y="24"/>
                </a:cubicBezTo>
                <a:cubicBezTo>
                  <a:pt x="233" y="11"/>
                  <a:pt x="223" y="0"/>
                  <a:pt x="209" y="0"/>
                </a:cubicBezTo>
                <a:close/>
                <a:moveTo>
                  <a:pt x="26" y="37"/>
                </a:moveTo>
                <a:cubicBezTo>
                  <a:pt x="26" y="31"/>
                  <a:pt x="32" y="26"/>
                  <a:pt x="39" y="26"/>
                </a:cubicBezTo>
                <a:cubicBezTo>
                  <a:pt x="194" y="26"/>
                  <a:pt x="194" y="26"/>
                  <a:pt x="194" y="26"/>
                </a:cubicBezTo>
                <a:cubicBezTo>
                  <a:pt x="201" y="26"/>
                  <a:pt x="207" y="31"/>
                  <a:pt x="207" y="37"/>
                </a:cubicBezTo>
                <a:cubicBezTo>
                  <a:pt x="207" y="82"/>
                  <a:pt x="207" y="82"/>
                  <a:pt x="207" y="82"/>
                </a:cubicBezTo>
                <a:cubicBezTo>
                  <a:pt x="207" y="88"/>
                  <a:pt x="201" y="93"/>
                  <a:pt x="194" y="93"/>
                </a:cubicBezTo>
                <a:cubicBezTo>
                  <a:pt x="39" y="93"/>
                  <a:pt x="39" y="93"/>
                  <a:pt x="39" y="93"/>
                </a:cubicBezTo>
                <a:cubicBezTo>
                  <a:pt x="32" y="93"/>
                  <a:pt x="26" y="88"/>
                  <a:pt x="26" y="82"/>
                </a:cubicBezTo>
                <a:lnTo>
                  <a:pt x="26" y="37"/>
                </a:lnTo>
                <a:close/>
                <a:moveTo>
                  <a:pt x="47" y="257"/>
                </a:moveTo>
                <a:cubicBezTo>
                  <a:pt x="37" y="257"/>
                  <a:pt x="37" y="257"/>
                  <a:pt x="37" y="257"/>
                </a:cubicBezTo>
                <a:cubicBezTo>
                  <a:pt x="31" y="257"/>
                  <a:pt x="26" y="251"/>
                  <a:pt x="26" y="243"/>
                </a:cubicBezTo>
                <a:cubicBezTo>
                  <a:pt x="26" y="235"/>
                  <a:pt x="31" y="229"/>
                  <a:pt x="37" y="229"/>
                </a:cubicBezTo>
                <a:cubicBezTo>
                  <a:pt x="47" y="229"/>
                  <a:pt x="47" y="229"/>
                  <a:pt x="47" y="229"/>
                </a:cubicBezTo>
                <a:cubicBezTo>
                  <a:pt x="53" y="229"/>
                  <a:pt x="58" y="235"/>
                  <a:pt x="58" y="243"/>
                </a:cubicBezTo>
                <a:cubicBezTo>
                  <a:pt x="58" y="251"/>
                  <a:pt x="53" y="257"/>
                  <a:pt x="47" y="257"/>
                </a:cubicBezTo>
                <a:close/>
                <a:moveTo>
                  <a:pt x="47" y="204"/>
                </a:moveTo>
                <a:cubicBezTo>
                  <a:pt x="37" y="204"/>
                  <a:pt x="37" y="204"/>
                  <a:pt x="37" y="204"/>
                </a:cubicBezTo>
                <a:cubicBezTo>
                  <a:pt x="31" y="204"/>
                  <a:pt x="26" y="198"/>
                  <a:pt x="26" y="190"/>
                </a:cubicBezTo>
                <a:cubicBezTo>
                  <a:pt x="26" y="182"/>
                  <a:pt x="31" y="175"/>
                  <a:pt x="37" y="175"/>
                </a:cubicBezTo>
                <a:cubicBezTo>
                  <a:pt x="47" y="175"/>
                  <a:pt x="47" y="175"/>
                  <a:pt x="47" y="175"/>
                </a:cubicBezTo>
                <a:cubicBezTo>
                  <a:pt x="53" y="175"/>
                  <a:pt x="58" y="182"/>
                  <a:pt x="58" y="190"/>
                </a:cubicBezTo>
                <a:cubicBezTo>
                  <a:pt x="58" y="198"/>
                  <a:pt x="53" y="204"/>
                  <a:pt x="47" y="204"/>
                </a:cubicBezTo>
                <a:close/>
                <a:moveTo>
                  <a:pt x="47" y="151"/>
                </a:moveTo>
                <a:cubicBezTo>
                  <a:pt x="37" y="151"/>
                  <a:pt x="37" y="151"/>
                  <a:pt x="37" y="151"/>
                </a:cubicBezTo>
                <a:cubicBezTo>
                  <a:pt x="31" y="151"/>
                  <a:pt x="26" y="145"/>
                  <a:pt x="26" y="137"/>
                </a:cubicBezTo>
                <a:cubicBezTo>
                  <a:pt x="26" y="129"/>
                  <a:pt x="31" y="122"/>
                  <a:pt x="37" y="122"/>
                </a:cubicBezTo>
                <a:cubicBezTo>
                  <a:pt x="47" y="122"/>
                  <a:pt x="47" y="122"/>
                  <a:pt x="47" y="122"/>
                </a:cubicBezTo>
                <a:cubicBezTo>
                  <a:pt x="53" y="122"/>
                  <a:pt x="58" y="129"/>
                  <a:pt x="58" y="137"/>
                </a:cubicBezTo>
                <a:cubicBezTo>
                  <a:pt x="58" y="145"/>
                  <a:pt x="53" y="151"/>
                  <a:pt x="47" y="151"/>
                </a:cubicBezTo>
                <a:close/>
                <a:moveTo>
                  <a:pt x="96" y="257"/>
                </a:moveTo>
                <a:cubicBezTo>
                  <a:pt x="86" y="257"/>
                  <a:pt x="86" y="257"/>
                  <a:pt x="86" y="257"/>
                </a:cubicBezTo>
                <a:cubicBezTo>
                  <a:pt x="80" y="257"/>
                  <a:pt x="75" y="251"/>
                  <a:pt x="75" y="243"/>
                </a:cubicBezTo>
                <a:cubicBezTo>
                  <a:pt x="75" y="235"/>
                  <a:pt x="80" y="229"/>
                  <a:pt x="86" y="229"/>
                </a:cubicBezTo>
                <a:cubicBezTo>
                  <a:pt x="96" y="229"/>
                  <a:pt x="96" y="229"/>
                  <a:pt x="96" y="229"/>
                </a:cubicBezTo>
                <a:cubicBezTo>
                  <a:pt x="102" y="229"/>
                  <a:pt x="107" y="235"/>
                  <a:pt x="107" y="243"/>
                </a:cubicBezTo>
                <a:cubicBezTo>
                  <a:pt x="107" y="251"/>
                  <a:pt x="102" y="257"/>
                  <a:pt x="96" y="257"/>
                </a:cubicBezTo>
                <a:close/>
                <a:moveTo>
                  <a:pt x="96" y="204"/>
                </a:moveTo>
                <a:cubicBezTo>
                  <a:pt x="86" y="204"/>
                  <a:pt x="86" y="204"/>
                  <a:pt x="86" y="204"/>
                </a:cubicBezTo>
                <a:cubicBezTo>
                  <a:pt x="80" y="204"/>
                  <a:pt x="75" y="198"/>
                  <a:pt x="75" y="190"/>
                </a:cubicBezTo>
                <a:cubicBezTo>
                  <a:pt x="75" y="182"/>
                  <a:pt x="80" y="175"/>
                  <a:pt x="86" y="175"/>
                </a:cubicBezTo>
                <a:cubicBezTo>
                  <a:pt x="96" y="175"/>
                  <a:pt x="96" y="175"/>
                  <a:pt x="96" y="175"/>
                </a:cubicBezTo>
                <a:cubicBezTo>
                  <a:pt x="102" y="175"/>
                  <a:pt x="107" y="182"/>
                  <a:pt x="107" y="190"/>
                </a:cubicBezTo>
                <a:cubicBezTo>
                  <a:pt x="107" y="198"/>
                  <a:pt x="102" y="204"/>
                  <a:pt x="96" y="204"/>
                </a:cubicBezTo>
                <a:close/>
                <a:moveTo>
                  <a:pt x="96" y="151"/>
                </a:moveTo>
                <a:cubicBezTo>
                  <a:pt x="86" y="151"/>
                  <a:pt x="86" y="151"/>
                  <a:pt x="86" y="151"/>
                </a:cubicBezTo>
                <a:cubicBezTo>
                  <a:pt x="80" y="151"/>
                  <a:pt x="75" y="145"/>
                  <a:pt x="75" y="137"/>
                </a:cubicBezTo>
                <a:cubicBezTo>
                  <a:pt x="75" y="129"/>
                  <a:pt x="80" y="122"/>
                  <a:pt x="86" y="122"/>
                </a:cubicBezTo>
                <a:cubicBezTo>
                  <a:pt x="96" y="122"/>
                  <a:pt x="96" y="122"/>
                  <a:pt x="96" y="122"/>
                </a:cubicBezTo>
                <a:cubicBezTo>
                  <a:pt x="102" y="122"/>
                  <a:pt x="107" y="129"/>
                  <a:pt x="107" y="137"/>
                </a:cubicBezTo>
                <a:cubicBezTo>
                  <a:pt x="107" y="145"/>
                  <a:pt x="102" y="151"/>
                  <a:pt x="96" y="151"/>
                </a:cubicBezTo>
                <a:close/>
                <a:moveTo>
                  <a:pt x="145" y="257"/>
                </a:moveTo>
                <a:cubicBezTo>
                  <a:pt x="135" y="257"/>
                  <a:pt x="135" y="257"/>
                  <a:pt x="135" y="257"/>
                </a:cubicBezTo>
                <a:cubicBezTo>
                  <a:pt x="129" y="257"/>
                  <a:pt x="123" y="251"/>
                  <a:pt x="123" y="243"/>
                </a:cubicBezTo>
                <a:cubicBezTo>
                  <a:pt x="123" y="235"/>
                  <a:pt x="129" y="229"/>
                  <a:pt x="135" y="229"/>
                </a:cubicBezTo>
                <a:cubicBezTo>
                  <a:pt x="145" y="229"/>
                  <a:pt x="145" y="229"/>
                  <a:pt x="145" y="229"/>
                </a:cubicBezTo>
                <a:cubicBezTo>
                  <a:pt x="151" y="229"/>
                  <a:pt x="156" y="235"/>
                  <a:pt x="156" y="243"/>
                </a:cubicBezTo>
                <a:cubicBezTo>
                  <a:pt x="156" y="251"/>
                  <a:pt x="151" y="257"/>
                  <a:pt x="145" y="257"/>
                </a:cubicBezTo>
                <a:close/>
                <a:moveTo>
                  <a:pt x="145" y="204"/>
                </a:moveTo>
                <a:cubicBezTo>
                  <a:pt x="135" y="204"/>
                  <a:pt x="135" y="204"/>
                  <a:pt x="135" y="204"/>
                </a:cubicBezTo>
                <a:cubicBezTo>
                  <a:pt x="129" y="204"/>
                  <a:pt x="123" y="198"/>
                  <a:pt x="123" y="190"/>
                </a:cubicBezTo>
                <a:cubicBezTo>
                  <a:pt x="123" y="182"/>
                  <a:pt x="129" y="175"/>
                  <a:pt x="135" y="175"/>
                </a:cubicBezTo>
                <a:cubicBezTo>
                  <a:pt x="145" y="175"/>
                  <a:pt x="145" y="175"/>
                  <a:pt x="145" y="175"/>
                </a:cubicBezTo>
                <a:cubicBezTo>
                  <a:pt x="151" y="175"/>
                  <a:pt x="156" y="182"/>
                  <a:pt x="156" y="190"/>
                </a:cubicBezTo>
                <a:cubicBezTo>
                  <a:pt x="156" y="198"/>
                  <a:pt x="151" y="204"/>
                  <a:pt x="145" y="204"/>
                </a:cubicBezTo>
                <a:close/>
                <a:moveTo>
                  <a:pt x="145" y="151"/>
                </a:moveTo>
                <a:cubicBezTo>
                  <a:pt x="135" y="151"/>
                  <a:pt x="135" y="151"/>
                  <a:pt x="135" y="151"/>
                </a:cubicBezTo>
                <a:cubicBezTo>
                  <a:pt x="129" y="151"/>
                  <a:pt x="123" y="145"/>
                  <a:pt x="123" y="137"/>
                </a:cubicBezTo>
                <a:cubicBezTo>
                  <a:pt x="123" y="129"/>
                  <a:pt x="129" y="122"/>
                  <a:pt x="135" y="122"/>
                </a:cubicBezTo>
                <a:cubicBezTo>
                  <a:pt x="145" y="122"/>
                  <a:pt x="145" y="122"/>
                  <a:pt x="145" y="122"/>
                </a:cubicBezTo>
                <a:cubicBezTo>
                  <a:pt x="151" y="122"/>
                  <a:pt x="156" y="129"/>
                  <a:pt x="156" y="137"/>
                </a:cubicBezTo>
                <a:cubicBezTo>
                  <a:pt x="156" y="145"/>
                  <a:pt x="151" y="151"/>
                  <a:pt x="145" y="151"/>
                </a:cubicBezTo>
                <a:close/>
                <a:moveTo>
                  <a:pt x="207" y="247"/>
                </a:moveTo>
                <a:cubicBezTo>
                  <a:pt x="207" y="253"/>
                  <a:pt x="200" y="257"/>
                  <a:pt x="197" y="257"/>
                </a:cubicBezTo>
                <a:cubicBezTo>
                  <a:pt x="185" y="257"/>
                  <a:pt x="185" y="257"/>
                  <a:pt x="185" y="257"/>
                </a:cubicBezTo>
                <a:cubicBezTo>
                  <a:pt x="182" y="257"/>
                  <a:pt x="175" y="253"/>
                  <a:pt x="175" y="247"/>
                </a:cubicBezTo>
                <a:cubicBezTo>
                  <a:pt x="175" y="185"/>
                  <a:pt x="175" y="185"/>
                  <a:pt x="175" y="185"/>
                </a:cubicBezTo>
                <a:cubicBezTo>
                  <a:pt x="175" y="180"/>
                  <a:pt x="182" y="175"/>
                  <a:pt x="185" y="175"/>
                </a:cubicBezTo>
                <a:cubicBezTo>
                  <a:pt x="197" y="175"/>
                  <a:pt x="197" y="175"/>
                  <a:pt x="197" y="175"/>
                </a:cubicBezTo>
                <a:cubicBezTo>
                  <a:pt x="200" y="175"/>
                  <a:pt x="207" y="180"/>
                  <a:pt x="207" y="185"/>
                </a:cubicBezTo>
                <a:lnTo>
                  <a:pt x="207" y="247"/>
                </a:lnTo>
                <a:close/>
                <a:moveTo>
                  <a:pt x="196" y="151"/>
                </a:moveTo>
                <a:cubicBezTo>
                  <a:pt x="186" y="151"/>
                  <a:pt x="186" y="151"/>
                  <a:pt x="186" y="151"/>
                </a:cubicBezTo>
                <a:cubicBezTo>
                  <a:pt x="180" y="151"/>
                  <a:pt x="175" y="145"/>
                  <a:pt x="175" y="137"/>
                </a:cubicBezTo>
                <a:cubicBezTo>
                  <a:pt x="175" y="129"/>
                  <a:pt x="180" y="123"/>
                  <a:pt x="186" y="123"/>
                </a:cubicBezTo>
                <a:cubicBezTo>
                  <a:pt x="196" y="123"/>
                  <a:pt x="196" y="123"/>
                  <a:pt x="196" y="123"/>
                </a:cubicBezTo>
                <a:cubicBezTo>
                  <a:pt x="202" y="123"/>
                  <a:pt x="207" y="129"/>
                  <a:pt x="207" y="137"/>
                </a:cubicBezTo>
                <a:cubicBezTo>
                  <a:pt x="207" y="145"/>
                  <a:pt x="202" y="151"/>
                  <a:pt x="196" y="15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0" name="组合 19">
            <a:extLst>
              <a:ext uri="{FF2B5EF4-FFF2-40B4-BE49-F238E27FC236}">
                <a16:creationId xmlns:a16="http://schemas.microsoft.com/office/drawing/2014/main" id="{58C88EA6-1271-48A0-B6F7-1BA57716BE8D}"/>
              </a:ext>
            </a:extLst>
          </p:cNvPr>
          <p:cNvGrpSpPr/>
          <p:nvPr/>
        </p:nvGrpSpPr>
        <p:grpSpPr>
          <a:xfrm>
            <a:off x="5848517" y="1952781"/>
            <a:ext cx="6030351" cy="4234431"/>
            <a:chOff x="5341031" y="1994128"/>
            <a:chExt cx="6030351" cy="4234431"/>
          </a:xfrm>
        </p:grpSpPr>
        <p:sp>
          <p:nvSpPr>
            <p:cNvPr id="37" name="矩形 36"/>
            <p:cNvSpPr/>
            <p:nvPr/>
          </p:nvSpPr>
          <p:spPr>
            <a:xfrm>
              <a:off x="5341031" y="2014765"/>
              <a:ext cx="2952750" cy="2043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38" name="组合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2643" y="2098903"/>
              <a:ext cx="6572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文本框 10"/>
            <p:cNvSpPr txBox="1">
              <a:spLocks noChangeArrowheads="1"/>
            </p:cNvSpPr>
            <p:nvPr/>
          </p:nvSpPr>
          <p:spPr bwMode="auto">
            <a:xfrm>
              <a:off x="5435273" y="2502451"/>
              <a:ext cx="2840485" cy="14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nSpc>
                  <a:spcPct val="150000"/>
                </a:lnSpc>
              </a:pPr>
              <a:r>
                <a:rPr lang="zh-CN" altLang="en-US" sz="1200" dirty="0">
                  <a:solidFill>
                    <a:srgbClr val="FFFFFF"/>
                  </a:solidFill>
                  <a:latin typeface="宋体" panose="02010600030101010101" pitchFamily="2" charset="-122"/>
                </a:rPr>
                <a:t>是指发生在</a:t>
              </a:r>
              <a:r>
                <a:rPr lang="en-US" altLang="zh-CN" sz="1200" dirty="0">
                  <a:solidFill>
                    <a:srgbClr val="FFFFFF"/>
                  </a:solidFill>
                  <a:latin typeface="宋体" panose="02010600030101010101" pitchFamily="2" charset="-122"/>
                </a:rPr>
                <a:t>14</a:t>
              </a:r>
              <a:r>
                <a:rPr lang="zh-CN" altLang="en-US" sz="1200" dirty="0">
                  <a:solidFill>
                    <a:srgbClr val="FFFFFF"/>
                  </a:solidFill>
                  <a:latin typeface="宋体" panose="02010600030101010101" pitchFamily="2" charset="-122"/>
                </a:rPr>
                <a:t>世纪到</a:t>
              </a:r>
              <a:r>
                <a:rPr lang="en-US" altLang="zh-CN" sz="1200" dirty="0">
                  <a:solidFill>
                    <a:srgbClr val="FFFFFF"/>
                  </a:solidFill>
                  <a:latin typeface="宋体" panose="02010600030101010101" pitchFamily="2" charset="-122"/>
                </a:rPr>
                <a:t>16</a:t>
              </a:r>
              <a:r>
                <a:rPr lang="zh-CN" altLang="en-US" sz="1200" dirty="0">
                  <a:solidFill>
                    <a:srgbClr val="FFFFFF"/>
                  </a:solidFill>
                  <a:latin typeface="宋体" panose="02010600030101010101" pitchFamily="2" charset="-122"/>
                </a:rPr>
                <a:t>世纪的一场反映新兴资产阶级要求的欧洲思想文化运动，是西欧近代三大思想解放运动（文艺复兴、宗教改革与启蒙运动）之一，揭开了近代欧洲历史的序幕。</a:t>
              </a:r>
            </a:p>
          </p:txBody>
        </p:sp>
        <p:sp>
          <p:nvSpPr>
            <p:cNvPr id="40" name="文本框 11"/>
            <p:cNvSpPr txBox="1">
              <a:spLocks noChangeArrowheads="1"/>
            </p:cNvSpPr>
            <p:nvPr/>
          </p:nvSpPr>
          <p:spPr bwMode="auto">
            <a:xfrm>
              <a:off x="6280831" y="2126684"/>
              <a:ext cx="18954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b="1" dirty="0">
                  <a:solidFill>
                    <a:srgbClr val="FFFFFF"/>
                  </a:solidFill>
                  <a:latin typeface="微软雅黑" pitchFamily="34" charset="-122"/>
                  <a:ea typeface="微软雅黑" pitchFamily="34" charset="-122"/>
                </a:rPr>
                <a:t>文艺复兴</a:t>
              </a:r>
            </a:p>
          </p:txBody>
        </p:sp>
        <p:sp>
          <p:nvSpPr>
            <p:cNvPr id="41" name="矩形 40"/>
            <p:cNvSpPr/>
            <p:nvPr/>
          </p:nvSpPr>
          <p:spPr>
            <a:xfrm>
              <a:off x="5342035" y="4169797"/>
              <a:ext cx="2952750" cy="2044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2" name="文本框 23"/>
            <p:cNvSpPr txBox="1">
              <a:spLocks noChangeArrowheads="1"/>
            </p:cNvSpPr>
            <p:nvPr/>
          </p:nvSpPr>
          <p:spPr bwMode="auto">
            <a:xfrm>
              <a:off x="5453296" y="4749821"/>
              <a:ext cx="2822461" cy="1167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nSpc>
                  <a:spcPct val="150000"/>
                </a:lnSpc>
              </a:pPr>
              <a:r>
                <a:rPr lang="zh-CN" altLang="en-US" sz="1200" dirty="0">
                  <a:solidFill>
                    <a:srgbClr val="FFFFFF"/>
                  </a:solidFill>
                  <a:latin typeface="宋体" panose="02010600030101010101" pitchFamily="2" charset="-122"/>
                </a:rPr>
                <a:t>文艺复兴时期，在文学、绘画、雕塑、音乐、天文学等领域，均涌现出了许多杰出人物，如但丁、达芬奇、米开朗基罗等等，留下了各类卓越的艺术作品。</a:t>
              </a:r>
            </a:p>
          </p:txBody>
        </p:sp>
        <p:sp>
          <p:nvSpPr>
            <p:cNvPr id="43" name="文本框 24"/>
            <p:cNvSpPr txBox="1">
              <a:spLocks noChangeArrowheads="1"/>
            </p:cNvSpPr>
            <p:nvPr/>
          </p:nvSpPr>
          <p:spPr bwMode="auto">
            <a:xfrm>
              <a:off x="6343953" y="4355267"/>
              <a:ext cx="18954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b="1" dirty="0">
                  <a:solidFill>
                    <a:srgbClr val="FFFFFF"/>
                  </a:solidFill>
                  <a:latin typeface="微软雅黑" pitchFamily="34" charset="-122"/>
                  <a:ea typeface="微软雅黑" pitchFamily="34" charset="-122"/>
                </a:rPr>
                <a:t>杰出人物</a:t>
              </a:r>
            </a:p>
          </p:txBody>
        </p:sp>
        <p:sp>
          <p:nvSpPr>
            <p:cNvPr id="44" name="Freeform 5"/>
            <p:cNvSpPr>
              <a:spLocks/>
            </p:cNvSpPr>
            <p:nvPr/>
          </p:nvSpPr>
          <p:spPr bwMode="auto">
            <a:xfrm rot="19556407">
              <a:off x="5531890" y="4300443"/>
              <a:ext cx="555625" cy="450850"/>
            </a:xfrm>
            <a:custGeom>
              <a:avLst/>
              <a:gdLst>
                <a:gd name="T0" fmla="*/ 2147483647 w 1269"/>
                <a:gd name="T1" fmla="*/ 2147483647 h 1288"/>
                <a:gd name="T2" fmla="*/ 2147483647 w 1269"/>
                <a:gd name="T3" fmla="*/ 2147483647 h 1288"/>
                <a:gd name="T4" fmla="*/ 2147483647 w 1269"/>
                <a:gd name="T5" fmla="*/ 2147483647 h 1288"/>
                <a:gd name="T6" fmla="*/ 2147483647 w 1269"/>
                <a:gd name="T7" fmla="*/ 2147483647 h 1288"/>
                <a:gd name="T8" fmla="*/ 2147483647 w 1269"/>
                <a:gd name="T9" fmla="*/ 2147483647 h 1288"/>
                <a:gd name="T10" fmla="*/ 2147483647 w 1269"/>
                <a:gd name="T11" fmla="*/ 2147483647 h 1288"/>
                <a:gd name="T12" fmla="*/ 2147483647 w 1269"/>
                <a:gd name="T13" fmla="*/ 2147483647 h 1288"/>
                <a:gd name="T14" fmla="*/ 2147483647 w 1269"/>
                <a:gd name="T15" fmla="*/ 2147483647 h 1288"/>
                <a:gd name="T16" fmla="*/ 2147483647 w 1269"/>
                <a:gd name="T17" fmla="*/ 2147483647 h 1288"/>
                <a:gd name="T18" fmla="*/ 2147483647 w 1269"/>
                <a:gd name="T19" fmla="*/ 2147483647 h 1288"/>
                <a:gd name="T20" fmla="*/ 2147483647 w 1269"/>
                <a:gd name="T21" fmla="*/ 2147483647 h 1288"/>
                <a:gd name="T22" fmla="*/ 2147483647 w 1269"/>
                <a:gd name="T23" fmla="*/ 2147483647 h 1288"/>
                <a:gd name="T24" fmla="*/ 2147483647 w 1269"/>
                <a:gd name="T25" fmla="*/ 2147483647 h 1288"/>
                <a:gd name="T26" fmla="*/ 2147483647 w 1269"/>
                <a:gd name="T27" fmla="*/ 2147483647 h 1288"/>
                <a:gd name="T28" fmla="*/ 2147483647 w 1269"/>
                <a:gd name="T29" fmla="*/ 2147483647 h 1288"/>
                <a:gd name="T30" fmla="*/ 2147483647 w 1269"/>
                <a:gd name="T31" fmla="*/ 2147483647 h 1288"/>
                <a:gd name="T32" fmla="*/ 2147483647 w 1269"/>
                <a:gd name="T33" fmla="*/ 2147483647 h 1288"/>
                <a:gd name="T34" fmla="*/ 2147483647 w 1269"/>
                <a:gd name="T35" fmla="*/ 2147483647 h 1288"/>
                <a:gd name="T36" fmla="*/ 2147483647 w 1269"/>
                <a:gd name="T37" fmla="*/ 2147483647 h 1288"/>
                <a:gd name="T38" fmla="*/ 2147483647 w 1269"/>
                <a:gd name="T39" fmla="*/ 2147483647 h 1288"/>
                <a:gd name="T40" fmla="*/ 2147483647 w 1269"/>
                <a:gd name="T41" fmla="*/ 0 h 1288"/>
                <a:gd name="T42" fmla="*/ 2147483647 w 1269"/>
                <a:gd name="T43" fmla="*/ 0 h 1288"/>
                <a:gd name="T44" fmla="*/ 2147483647 w 1269"/>
                <a:gd name="T45" fmla="*/ 2147483647 h 1288"/>
                <a:gd name="T46" fmla="*/ 2147483647 w 1269"/>
                <a:gd name="T47" fmla="*/ 2147483647 h 1288"/>
                <a:gd name="T48" fmla="*/ 2147483647 w 1269"/>
                <a:gd name="T49" fmla="*/ 2147483647 h 1288"/>
                <a:gd name="T50" fmla="*/ 2147483647 w 1269"/>
                <a:gd name="T51" fmla="*/ 2147483647 h 1288"/>
                <a:gd name="T52" fmla="*/ 2147483647 w 1269"/>
                <a:gd name="T53" fmla="*/ 2147483647 h 1288"/>
                <a:gd name="T54" fmla="*/ 2147483647 w 1269"/>
                <a:gd name="T55" fmla="*/ 2147483647 h 1288"/>
                <a:gd name="T56" fmla="*/ 2147483647 w 1269"/>
                <a:gd name="T57" fmla="*/ 2147483647 h 1288"/>
                <a:gd name="T58" fmla="*/ 2147483647 w 1269"/>
                <a:gd name="T59" fmla="*/ 2147483647 h 1288"/>
                <a:gd name="T60" fmla="*/ 2147483647 w 1269"/>
                <a:gd name="T61" fmla="*/ 2147483647 h 1288"/>
                <a:gd name="T62" fmla="*/ 2147483647 w 1269"/>
                <a:gd name="T63" fmla="*/ 2147483647 h 1288"/>
                <a:gd name="T64" fmla="*/ 2147483647 w 1269"/>
                <a:gd name="T65" fmla="*/ 2147483647 h 1288"/>
                <a:gd name="T66" fmla="*/ 2147483647 w 1269"/>
                <a:gd name="T67" fmla="*/ 2147483647 h 1288"/>
                <a:gd name="T68" fmla="*/ 2147483647 w 1269"/>
                <a:gd name="T69" fmla="*/ 2147483647 h 1288"/>
                <a:gd name="T70" fmla="*/ 2147483647 w 1269"/>
                <a:gd name="T71" fmla="*/ 2147483647 h 1288"/>
                <a:gd name="T72" fmla="*/ 2147483647 w 1269"/>
                <a:gd name="T73" fmla="*/ 2147483647 h 1288"/>
                <a:gd name="T74" fmla="*/ 2147483647 w 1269"/>
                <a:gd name="T75" fmla="*/ 2147483647 h 1288"/>
                <a:gd name="T76" fmla="*/ 0 w 1269"/>
                <a:gd name="T77" fmla="*/ 2147483647 h 1288"/>
                <a:gd name="T78" fmla="*/ 2147483647 w 1269"/>
                <a:gd name="T79" fmla="*/ 2147483647 h 1288"/>
                <a:gd name="T80" fmla="*/ 2147483647 w 1269"/>
                <a:gd name="T81" fmla="*/ 2147483647 h 1288"/>
                <a:gd name="T82" fmla="*/ 2147483647 w 1269"/>
                <a:gd name="T83" fmla="*/ 2147483647 h 1288"/>
                <a:gd name="T84" fmla="*/ 2147483647 w 1269"/>
                <a:gd name="T85" fmla="*/ 2147483647 h 1288"/>
                <a:gd name="T86" fmla="*/ 2147483647 w 1269"/>
                <a:gd name="T87" fmla="*/ 2147483647 h 1288"/>
                <a:gd name="T88" fmla="*/ 2147483647 w 1269"/>
                <a:gd name="T89" fmla="*/ 2147483647 h 1288"/>
                <a:gd name="T90" fmla="*/ 2147483647 w 1269"/>
                <a:gd name="T91" fmla="*/ 2147483647 h 128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69"/>
                <a:gd name="T139" fmla="*/ 0 h 1288"/>
                <a:gd name="T140" fmla="*/ 1269 w 1269"/>
                <a:gd name="T141" fmla="*/ 1288 h 128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69" h="1288">
                  <a:moveTo>
                    <a:pt x="828" y="1179"/>
                  </a:moveTo>
                  <a:lnTo>
                    <a:pt x="730" y="1072"/>
                  </a:lnTo>
                  <a:lnTo>
                    <a:pt x="730" y="774"/>
                  </a:lnTo>
                  <a:lnTo>
                    <a:pt x="1269" y="986"/>
                  </a:lnTo>
                  <a:lnTo>
                    <a:pt x="1196" y="752"/>
                  </a:lnTo>
                  <a:lnTo>
                    <a:pt x="730" y="453"/>
                  </a:lnTo>
                  <a:lnTo>
                    <a:pt x="730" y="164"/>
                  </a:lnTo>
                  <a:lnTo>
                    <a:pt x="728" y="131"/>
                  </a:lnTo>
                  <a:lnTo>
                    <a:pt x="721" y="100"/>
                  </a:lnTo>
                  <a:lnTo>
                    <a:pt x="714" y="72"/>
                  </a:lnTo>
                  <a:lnTo>
                    <a:pt x="709" y="60"/>
                  </a:lnTo>
                  <a:lnTo>
                    <a:pt x="704" y="48"/>
                  </a:lnTo>
                  <a:lnTo>
                    <a:pt x="697" y="38"/>
                  </a:lnTo>
                  <a:lnTo>
                    <a:pt x="690" y="28"/>
                  </a:lnTo>
                  <a:lnTo>
                    <a:pt x="684" y="20"/>
                  </a:lnTo>
                  <a:lnTo>
                    <a:pt x="676" y="14"/>
                  </a:lnTo>
                  <a:lnTo>
                    <a:pt x="668" y="8"/>
                  </a:lnTo>
                  <a:lnTo>
                    <a:pt x="659" y="4"/>
                  </a:lnTo>
                  <a:lnTo>
                    <a:pt x="649" y="2"/>
                  </a:lnTo>
                  <a:lnTo>
                    <a:pt x="639" y="0"/>
                  </a:lnTo>
                  <a:lnTo>
                    <a:pt x="629" y="2"/>
                  </a:lnTo>
                  <a:lnTo>
                    <a:pt x="619" y="4"/>
                  </a:lnTo>
                  <a:lnTo>
                    <a:pt x="611" y="10"/>
                  </a:lnTo>
                  <a:lnTo>
                    <a:pt x="601" y="16"/>
                  </a:lnTo>
                  <a:lnTo>
                    <a:pt x="593" y="24"/>
                  </a:lnTo>
                  <a:lnTo>
                    <a:pt x="586" y="34"/>
                  </a:lnTo>
                  <a:lnTo>
                    <a:pt x="579" y="43"/>
                  </a:lnTo>
                  <a:lnTo>
                    <a:pt x="572" y="55"/>
                  </a:lnTo>
                  <a:lnTo>
                    <a:pt x="567" y="67"/>
                  </a:lnTo>
                  <a:lnTo>
                    <a:pt x="563" y="80"/>
                  </a:lnTo>
                  <a:lnTo>
                    <a:pt x="555" y="108"/>
                  </a:lnTo>
                  <a:lnTo>
                    <a:pt x="550" y="136"/>
                  </a:lnTo>
                  <a:lnTo>
                    <a:pt x="548" y="164"/>
                  </a:lnTo>
                  <a:lnTo>
                    <a:pt x="547" y="454"/>
                  </a:lnTo>
                  <a:lnTo>
                    <a:pt x="547" y="448"/>
                  </a:lnTo>
                  <a:lnTo>
                    <a:pt x="73" y="752"/>
                  </a:lnTo>
                  <a:lnTo>
                    <a:pt x="0" y="986"/>
                  </a:lnTo>
                  <a:lnTo>
                    <a:pt x="547" y="772"/>
                  </a:lnTo>
                  <a:lnTo>
                    <a:pt x="546" y="1081"/>
                  </a:lnTo>
                  <a:lnTo>
                    <a:pt x="457" y="1179"/>
                  </a:lnTo>
                  <a:lnTo>
                    <a:pt x="439" y="1288"/>
                  </a:lnTo>
                  <a:lnTo>
                    <a:pt x="643" y="1203"/>
                  </a:lnTo>
                  <a:lnTo>
                    <a:pt x="844" y="1288"/>
                  </a:lnTo>
                  <a:lnTo>
                    <a:pt x="828" y="117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矩形 44"/>
            <p:cNvSpPr/>
            <p:nvPr/>
          </p:nvSpPr>
          <p:spPr>
            <a:xfrm>
              <a:off x="8412843" y="1994128"/>
              <a:ext cx="2952750" cy="2044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endParaRPr>
            </a:p>
          </p:txBody>
        </p:sp>
        <p:grpSp>
          <p:nvGrpSpPr>
            <p:cNvPr id="5" name="组合 4">
              <a:extLst>
                <a:ext uri="{FF2B5EF4-FFF2-40B4-BE49-F238E27FC236}">
                  <a16:creationId xmlns:a16="http://schemas.microsoft.com/office/drawing/2014/main" id="{D2ADB75F-ED51-4C7D-84A4-A00557CFA61F}"/>
                </a:ext>
              </a:extLst>
            </p:cNvPr>
            <p:cNvGrpSpPr/>
            <p:nvPr/>
          </p:nvGrpSpPr>
          <p:grpSpPr>
            <a:xfrm>
              <a:off x="8757331" y="2098903"/>
              <a:ext cx="2466974" cy="384173"/>
              <a:chOff x="8801781" y="2290992"/>
              <a:chExt cx="2466974" cy="384173"/>
            </a:xfrm>
          </p:grpSpPr>
          <p:sp>
            <p:nvSpPr>
              <p:cNvPr id="47" name="文本框 29"/>
              <p:cNvSpPr txBox="1">
                <a:spLocks noChangeArrowheads="1"/>
              </p:cNvSpPr>
              <p:nvPr/>
            </p:nvSpPr>
            <p:spPr bwMode="auto">
              <a:xfrm>
                <a:off x="9374868" y="2290992"/>
                <a:ext cx="1893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b="1" dirty="0">
                    <a:solidFill>
                      <a:srgbClr val="FFFFFF"/>
                    </a:solidFill>
                    <a:latin typeface="微软雅黑" pitchFamily="34" charset="-122"/>
                    <a:ea typeface="微软雅黑" pitchFamily="34" charset="-122"/>
                  </a:rPr>
                  <a:t>影响：对欧洲</a:t>
                </a:r>
              </a:p>
            </p:txBody>
          </p:sp>
          <p:pic>
            <p:nvPicPr>
              <p:cNvPr id="48" name="组合 3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1781" y="2295753"/>
                <a:ext cx="4318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9" name="矩形 48"/>
            <p:cNvSpPr/>
            <p:nvPr/>
          </p:nvSpPr>
          <p:spPr>
            <a:xfrm>
              <a:off x="8412843" y="4183859"/>
              <a:ext cx="2952750" cy="2044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endParaRPr>
            </a:p>
          </p:txBody>
        </p:sp>
        <p:sp>
          <p:nvSpPr>
            <p:cNvPr id="50" name="文本框 36"/>
            <p:cNvSpPr txBox="1">
              <a:spLocks noChangeArrowheads="1"/>
            </p:cNvSpPr>
            <p:nvPr/>
          </p:nvSpPr>
          <p:spPr bwMode="auto">
            <a:xfrm>
              <a:off x="8507272" y="4798754"/>
              <a:ext cx="286411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r>
                <a:rPr lang="zh-CN" altLang="en-US" sz="1200" dirty="0">
                  <a:solidFill>
                    <a:srgbClr val="FFFFFF"/>
                  </a:solidFill>
                  <a:latin typeface="宋体" panose="02010600030101010101" pitchFamily="2" charset="-122"/>
                </a:rPr>
                <a:t>首先带来了西方的文学作品、天文知识、文化知识等。且文艺复兴为中国五四运动打造了一个学习的模板，促进了中国由近代向现代转型。其次在思想方面带来冲击，一些先进个人开始学习西方先进的思想。</a:t>
              </a:r>
            </a:p>
          </p:txBody>
        </p:sp>
        <p:sp>
          <p:nvSpPr>
            <p:cNvPr id="51" name="文本框 37"/>
            <p:cNvSpPr txBox="1">
              <a:spLocks noChangeArrowheads="1"/>
            </p:cNvSpPr>
            <p:nvPr/>
          </p:nvSpPr>
          <p:spPr bwMode="auto">
            <a:xfrm>
              <a:off x="9330418" y="4363473"/>
              <a:ext cx="18954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b="1" dirty="0">
                  <a:solidFill>
                    <a:srgbClr val="FFFFFF"/>
                  </a:solidFill>
                  <a:latin typeface="微软雅黑" pitchFamily="34" charset="-122"/>
                  <a:ea typeface="微软雅黑" pitchFamily="34" charset="-122"/>
                </a:rPr>
                <a:t>影响：对中国</a:t>
              </a:r>
            </a:p>
          </p:txBody>
        </p:sp>
        <p:sp>
          <p:nvSpPr>
            <p:cNvPr id="6" name="文本框 5">
              <a:extLst>
                <a:ext uri="{FF2B5EF4-FFF2-40B4-BE49-F238E27FC236}">
                  <a16:creationId xmlns:a16="http://schemas.microsoft.com/office/drawing/2014/main" id="{D530E922-EC88-4700-999A-672DEBC5A843}"/>
                </a:ext>
              </a:extLst>
            </p:cNvPr>
            <p:cNvSpPr txBox="1"/>
            <p:nvPr/>
          </p:nvSpPr>
          <p:spPr>
            <a:xfrm>
              <a:off x="8579634" y="2541816"/>
              <a:ext cx="2719386" cy="1384995"/>
            </a:xfrm>
            <a:prstGeom prst="rect">
              <a:avLst/>
            </a:prstGeom>
            <a:noFill/>
          </p:spPr>
          <p:txBody>
            <a:bodyPr wrap="square" rtlCol="0">
              <a:spAutoFit/>
            </a:bodyPr>
            <a:lstStyle/>
            <a:p>
              <a:r>
                <a:rPr lang="zh-CN" altLang="en-US" sz="1200" dirty="0">
                  <a:solidFill>
                    <a:schemeClr val="bg1"/>
                  </a:solidFill>
                </a:rPr>
                <a:t>对欧洲的影响最大。文艺复兴起源于意大利，近距离解放了欧洲人们的思想。强调人的价值，人们开始懂得享受生活，在一定方面上促进了经济的发展。在政治上，文艺复兴使欧洲的政治体制受到一定的冲击，政治体制得到一些改变。</a:t>
              </a:r>
            </a:p>
          </p:txBody>
        </p:sp>
      </p:grpSp>
      <p:grpSp>
        <p:nvGrpSpPr>
          <p:cNvPr id="22" name="组合 21">
            <a:extLst>
              <a:ext uri="{FF2B5EF4-FFF2-40B4-BE49-F238E27FC236}">
                <a16:creationId xmlns:a16="http://schemas.microsoft.com/office/drawing/2014/main" id="{98238508-B524-4ABE-8EC8-E1777373EE4C}"/>
              </a:ext>
            </a:extLst>
          </p:cNvPr>
          <p:cNvGrpSpPr/>
          <p:nvPr/>
        </p:nvGrpSpPr>
        <p:grpSpPr>
          <a:xfrm>
            <a:off x="740616" y="2370830"/>
            <a:ext cx="4411030" cy="2923422"/>
            <a:chOff x="462797" y="2347696"/>
            <a:chExt cx="4846295" cy="3205910"/>
          </a:xfrm>
        </p:grpSpPr>
        <p:pic>
          <p:nvPicPr>
            <p:cNvPr id="14" name="图片 13">
              <a:extLst>
                <a:ext uri="{FF2B5EF4-FFF2-40B4-BE49-F238E27FC236}">
                  <a16:creationId xmlns:a16="http://schemas.microsoft.com/office/drawing/2014/main" id="{95A5FE6E-2022-4C0E-817A-2B27C7ACCF2E}"/>
                </a:ext>
              </a:extLst>
            </p:cNvPr>
            <p:cNvPicPr>
              <a:picLocks noChangeAspect="1"/>
            </p:cNvPicPr>
            <p:nvPr/>
          </p:nvPicPr>
          <p:blipFill>
            <a:blip r:embed="rId5"/>
            <a:stretch>
              <a:fillRect/>
            </a:stretch>
          </p:blipFill>
          <p:spPr>
            <a:xfrm>
              <a:off x="462797" y="2347697"/>
              <a:ext cx="2263385" cy="3205909"/>
            </a:xfrm>
            <a:prstGeom prst="rect">
              <a:avLst/>
            </a:prstGeom>
          </p:spPr>
        </p:pic>
        <p:pic>
          <p:nvPicPr>
            <p:cNvPr id="15" name="图片 14">
              <a:extLst>
                <a:ext uri="{FF2B5EF4-FFF2-40B4-BE49-F238E27FC236}">
                  <a16:creationId xmlns:a16="http://schemas.microsoft.com/office/drawing/2014/main" id="{E455DB05-8C3C-4BB1-97FA-872949711516}"/>
                </a:ext>
              </a:extLst>
            </p:cNvPr>
            <p:cNvPicPr>
              <a:picLocks noChangeAspect="1"/>
            </p:cNvPicPr>
            <p:nvPr/>
          </p:nvPicPr>
          <p:blipFill>
            <a:blip r:embed="rId6"/>
            <a:stretch>
              <a:fillRect/>
            </a:stretch>
          </p:blipFill>
          <p:spPr>
            <a:xfrm>
              <a:off x="3079310" y="2347696"/>
              <a:ext cx="2229782" cy="3205910"/>
            </a:xfrm>
            <a:prstGeom prst="rect">
              <a:avLst/>
            </a:prstGeom>
          </p:spPr>
        </p:pic>
      </p:grpSp>
      <p:pic>
        <p:nvPicPr>
          <p:cNvPr id="16" name="图片 15">
            <a:extLst>
              <a:ext uri="{FF2B5EF4-FFF2-40B4-BE49-F238E27FC236}">
                <a16:creationId xmlns:a16="http://schemas.microsoft.com/office/drawing/2014/main" id="{643E4FEE-A123-4227-BFB4-E6CE2D7AD97C}"/>
              </a:ext>
            </a:extLst>
          </p:cNvPr>
          <p:cNvPicPr>
            <a:picLocks noChangeAspect="1"/>
          </p:cNvPicPr>
          <p:nvPr/>
        </p:nvPicPr>
        <p:blipFill rotWithShape="1">
          <a:blip r:embed="rId7"/>
          <a:srcRect l="7794" r="7794"/>
          <a:stretch/>
        </p:blipFill>
        <p:spPr>
          <a:xfrm>
            <a:off x="794442" y="2085337"/>
            <a:ext cx="4397740" cy="3968182"/>
          </a:xfrm>
          <a:prstGeom prst="rect">
            <a:avLst/>
          </a:prstGeom>
        </p:spPr>
      </p:pic>
      <p:pic>
        <p:nvPicPr>
          <p:cNvPr id="21" name="图片 20">
            <a:extLst>
              <a:ext uri="{FF2B5EF4-FFF2-40B4-BE49-F238E27FC236}">
                <a16:creationId xmlns:a16="http://schemas.microsoft.com/office/drawing/2014/main" id="{64890C8E-BEB5-4A79-994A-30C3D9CD1BEB}"/>
              </a:ext>
            </a:extLst>
          </p:cNvPr>
          <p:cNvPicPr>
            <a:picLocks noChangeAspect="1"/>
          </p:cNvPicPr>
          <p:nvPr/>
        </p:nvPicPr>
        <p:blipFill>
          <a:blip r:embed="rId8"/>
          <a:stretch>
            <a:fillRect/>
          </a:stretch>
        </p:blipFill>
        <p:spPr>
          <a:xfrm>
            <a:off x="798742" y="1809179"/>
            <a:ext cx="4397740" cy="4608831"/>
          </a:xfrm>
          <a:prstGeom prst="rect">
            <a:avLst/>
          </a:prstGeom>
        </p:spPr>
      </p:pic>
      <p:pic>
        <p:nvPicPr>
          <p:cNvPr id="17" name="图片 16">
            <a:extLst>
              <a:ext uri="{FF2B5EF4-FFF2-40B4-BE49-F238E27FC236}">
                <a16:creationId xmlns:a16="http://schemas.microsoft.com/office/drawing/2014/main" id="{31D49C94-BC63-4917-8FF9-FCB506F9E86B}"/>
              </a:ext>
            </a:extLst>
          </p:cNvPr>
          <p:cNvPicPr>
            <a:picLocks noChangeAspect="1"/>
          </p:cNvPicPr>
          <p:nvPr/>
        </p:nvPicPr>
        <p:blipFill>
          <a:blip r:embed="rId9"/>
          <a:stretch>
            <a:fillRect/>
          </a:stretch>
        </p:blipFill>
        <p:spPr>
          <a:xfrm>
            <a:off x="845854" y="1803169"/>
            <a:ext cx="4342355" cy="4614841"/>
          </a:xfrm>
          <a:prstGeom prst="rect">
            <a:avLst/>
          </a:prstGeom>
        </p:spPr>
      </p:pic>
      <p:pic>
        <p:nvPicPr>
          <p:cNvPr id="18" name="图片 17">
            <a:extLst>
              <a:ext uri="{FF2B5EF4-FFF2-40B4-BE49-F238E27FC236}">
                <a16:creationId xmlns:a16="http://schemas.microsoft.com/office/drawing/2014/main" id="{C20FA16B-7989-4DD7-9FA4-453BEDDE0F75}"/>
              </a:ext>
            </a:extLst>
          </p:cNvPr>
          <p:cNvPicPr>
            <a:picLocks noChangeAspect="1"/>
          </p:cNvPicPr>
          <p:nvPr/>
        </p:nvPicPr>
        <p:blipFill>
          <a:blip r:embed="rId10"/>
          <a:stretch>
            <a:fillRect/>
          </a:stretch>
        </p:blipFill>
        <p:spPr>
          <a:xfrm>
            <a:off x="97713" y="1861907"/>
            <a:ext cx="5649998" cy="4533085"/>
          </a:xfrm>
          <a:prstGeom prst="rect">
            <a:avLst/>
          </a:prstGeom>
        </p:spPr>
      </p:pic>
      <p:pic>
        <p:nvPicPr>
          <p:cNvPr id="53" name="组合 31">
            <a:extLst>
              <a:ext uri="{FF2B5EF4-FFF2-40B4-BE49-F238E27FC236}">
                <a16:creationId xmlns:a16="http://schemas.microsoft.com/office/drawing/2014/main" id="{E253D11D-111F-401C-9EB7-4C9706F0E3D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8046" y="4281268"/>
            <a:ext cx="4318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0489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250"/>
                                        <p:tgtEl>
                                          <p:spTgt spid="52"/>
                                        </p:tgtEl>
                                      </p:cBhvr>
                                    </p:animEffect>
                                    <p:anim calcmode="lin" valueType="num">
                                      <p:cBhvr>
                                        <p:cTn id="14" dur="250" fill="hold"/>
                                        <p:tgtEl>
                                          <p:spTgt spid="52"/>
                                        </p:tgtEl>
                                        <p:attrNameLst>
                                          <p:attrName>ppt_x</p:attrName>
                                        </p:attrNameLst>
                                      </p:cBhvr>
                                      <p:tavLst>
                                        <p:tav tm="0">
                                          <p:val>
                                            <p:strVal val="#ppt_x"/>
                                          </p:val>
                                        </p:tav>
                                        <p:tav tm="100000">
                                          <p:val>
                                            <p:strVal val="#ppt_x"/>
                                          </p:val>
                                        </p:tav>
                                      </p:tavLst>
                                    </p:anim>
                                    <p:anim calcmode="lin" valueType="num">
                                      <p:cBhvr>
                                        <p:cTn id="15" dur="250" fill="hold"/>
                                        <p:tgtEl>
                                          <p:spTgt spid="52"/>
                                        </p:tgtEl>
                                        <p:attrNameLst>
                                          <p:attrName>ppt_y</p:attrName>
                                        </p:attrNameLst>
                                      </p:cBhvr>
                                      <p:tavLst>
                                        <p:tav tm="0">
                                          <p:val>
                                            <p:strVal val="#ppt_y+.1"/>
                                          </p:val>
                                        </p:tav>
                                        <p:tav tm="100000">
                                          <p:val>
                                            <p:strVal val="#ppt_y"/>
                                          </p:val>
                                        </p:tav>
                                      </p:tavLst>
                                    </p:anim>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2000"/>
                                        <p:tgtEl>
                                          <p:spTgt spid="22"/>
                                        </p:tgtEl>
                                      </p:cBhvr>
                                    </p:animEffect>
                                  </p:childTnLst>
                                </p:cTn>
                              </p:par>
                            </p:childTnLst>
                          </p:cTn>
                        </p:par>
                        <p:par>
                          <p:cTn id="20" fill="hold">
                            <p:stCondLst>
                              <p:cond delay="2750"/>
                            </p:stCondLst>
                            <p:childTnLst>
                              <p:par>
                                <p:cTn id="21" presetID="10" presetClass="entr" presetSubtype="0" fill="hold" nodeType="afterEffect">
                                  <p:stCondLst>
                                    <p:cond delay="175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000"/>
                                        <p:tgtEl>
                                          <p:spTgt spid="16"/>
                                        </p:tgtEl>
                                      </p:cBhvr>
                                    </p:animEffect>
                                  </p:childTnLst>
                                </p:cTn>
                              </p:par>
                            </p:childTnLst>
                          </p:cTn>
                        </p:par>
                        <p:par>
                          <p:cTn id="24" fill="hold">
                            <p:stCondLst>
                              <p:cond delay="6500"/>
                            </p:stCondLst>
                            <p:childTnLst>
                              <p:par>
                                <p:cTn id="25" presetID="10" presetClass="entr" presetSubtype="0" fill="hold" nodeType="afterEffect">
                                  <p:stCondLst>
                                    <p:cond delay="17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2000"/>
                                        <p:tgtEl>
                                          <p:spTgt spid="21"/>
                                        </p:tgtEl>
                                      </p:cBhvr>
                                    </p:animEffect>
                                  </p:childTnLst>
                                </p:cTn>
                              </p:par>
                            </p:childTnLst>
                          </p:cTn>
                        </p:par>
                        <p:par>
                          <p:cTn id="28" fill="hold">
                            <p:stCondLst>
                              <p:cond delay="10250"/>
                            </p:stCondLst>
                            <p:childTnLst>
                              <p:par>
                                <p:cTn id="29" presetID="10" presetClass="entr" presetSubtype="0" fill="hold" nodeType="afterEffect">
                                  <p:stCondLst>
                                    <p:cond delay="175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000"/>
                                        <p:tgtEl>
                                          <p:spTgt spid="17"/>
                                        </p:tgtEl>
                                      </p:cBhvr>
                                    </p:animEffect>
                                  </p:childTnLst>
                                </p:cTn>
                              </p:par>
                            </p:childTnLst>
                          </p:cTn>
                        </p:par>
                        <p:par>
                          <p:cTn id="32" fill="hold">
                            <p:stCondLst>
                              <p:cond delay="14000"/>
                            </p:stCondLst>
                            <p:childTnLst>
                              <p:par>
                                <p:cTn id="33" presetID="10" presetClass="entr" presetSubtype="0" fill="hold" nodeType="afterEffect">
                                  <p:stCondLst>
                                    <p:cond delay="175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99572" y="345311"/>
            <a:ext cx="8816008" cy="716524"/>
            <a:chOff x="2320698" y="602816"/>
            <a:chExt cx="7519988" cy="716524"/>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410766" y="602816"/>
              <a:ext cx="5268482" cy="538601"/>
              <a:chOff x="4265416" y="558423"/>
              <a:chExt cx="5268482" cy="538601"/>
            </a:xfrm>
          </p:grpSpPr>
          <p:sp>
            <p:nvSpPr>
              <p:cNvPr id="7" name="矩形 3"/>
              <p:cNvSpPr/>
              <p:nvPr/>
            </p:nvSpPr>
            <p:spPr>
              <a:xfrm>
                <a:off x="5252469" y="558423"/>
                <a:ext cx="4281429" cy="538601"/>
              </a:xfrm>
              <a:prstGeom prst="rect">
                <a:avLst/>
              </a:prstGeom>
              <a:noFill/>
              <a:ln w="9525">
                <a:noFill/>
                <a:miter/>
              </a:ln>
            </p:spPr>
            <p:txBody>
              <a:bodyPr wrap="none" lIns="91431" tIns="45716" rIns="91431" bIns="45716">
                <a:spAutoFit/>
              </a:bodyPr>
              <a:lstStyle/>
              <a:p>
                <a:pPr lvl="0" eaLnBrk="1" hangingPunct="1">
                  <a:buNone/>
                </a:pPr>
                <a:r>
                  <a:rPr lang="zh-CN" altLang="en-US" sz="2900" dirty="0">
                    <a:solidFill>
                      <a:schemeClr val="bg1">
                        <a:lumMod val="50000"/>
                      </a:schemeClr>
                    </a:solidFill>
                    <a:latin typeface="Arial" pitchFamily="34" charset="0"/>
                    <a:ea typeface="微软雅黑" pitchFamily="34" charset="-122"/>
                    <a:sym typeface="Arial" pitchFamily="34" charset="0"/>
                  </a:rPr>
                  <a:t>背景</a:t>
                </a:r>
                <a:r>
                  <a:rPr lang="en-US" altLang="zh-CN" sz="2900" dirty="0">
                    <a:solidFill>
                      <a:schemeClr val="bg1">
                        <a:lumMod val="50000"/>
                      </a:schemeClr>
                    </a:solidFill>
                    <a:latin typeface="Arial" pitchFamily="34" charset="0"/>
                    <a:ea typeface="微软雅黑" pitchFamily="34" charset="-122"/>
                    <a:sym typeface="Arial" pitchFamily="34" charset="0"/>
                  </a:rPr>
                  <a:t>——</a:t>
                </a:r>
                <a:r>
                  <a:rPr lang="zh-CN" altLang="en-US" sz="2900" dirty="0">
                    <a:solidFill>
                      <a:schemeClr val="bg1">
                        <a:lumMod val="50000"/>
                      </a:schemeClr>
                    </a:solidFill>
                    <a:latin typeface="Arial" pitchFamily="34" charset="0"/>
                    <a:ea typeface="微软雅黑" pitchFamily="34" charset="-122"/>
                    <a:sym typeface="Arial" pitchFamily="34" charset="0"/>
                  </a:rPr>
                  <a:t>逐步探索：研究基础</a:t>
                </a:r>
              </a:p>
            </p:txBody>
          </p:sp>
          <p:grpSp>
            <p:nvGrpSpPr>
              <p:cNvPr id="8" name="组合 26"/>
              <p:cNvGrpSpPr/>
              <p:nvPr/>
            </p:nvGrpSpPr>
            <p:grpSpPr>
              <a:xfrm>
                <a:off x="4265416" y="587594"/>
                <a:ext cx="288053" cy="442744"/>
                <a:chOff x="-631127" y="19122"/>
                <a:chExt cx="233652" cy="478838"/>
              </a:xfrm>
            </p:grpSpPr>
            <p:sp>
              <p:nvSpPr>
                <p:cNvPr id="9" name="直接连接符 27"/>
                <p:cNvSpPr/>
                <p:nvPr/>
              </p:nvSpPr>
              <p:spPr>
                <a:xfrm>
                  <a:off x="-611231" y="19122"/>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631127" y="284203"/>
                  <a:ext cx="213756" cy="213757"/>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12" name="Rectangle 4"/>
          <p:cNvSpPr/>
          <p:nvPr/>
        </p:nvSpPr>
        <p:spPr>
          <a:xfrm>
            <a:off x="675774" y="1772757"/>
            <a:ext cx="8942363" cy="17443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Isosceles Triangle 5"/>
          <p:cNvSpPr/>
          <p:nvPr/>
        </p:nvSpPr>
        <p:spPr>
          <a:xfrm rot="5400000">
            <a:off x="9390871" y="1663977"/>
            <a:ext cx="2800727" cy="196195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 name="Group 6"/>
          <p:cNvGrpSpPr/>
          <p:nvPr/>
        </p:nvGrpSpPr>
        <p:grpSpPr>
          <a:xfrm>
            <a:off x="8390134" y="2287989"/>
            <a:ext cx="2405575" cy="713936"/>
            <a:chOff x="8305802" y="2818812"/>
            <a:chExt cx="2405575" cy="713936"/>
          </a:xfrm>
        </p:grpSpPr>
        <p:sp>
          <p:nvSpPr>
            <p:cNvPr id="15" name="Rectangle 10"/>
            <p:cNvSpPr/>
            <p:nvPr/>
          </p:nvSpPr>
          <p:spPr>
            <a:xfrm>
              <a:off x="8305802" y="2818812"/>
              <a:ext cx="2405575" cy="71393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extBox 11"/>
            <p:cNvSpPr txBox="1"/>
            <p:nvPr/>
          </p:nvSpPr>
          <p:spPr>
            <a:xfrm>
              <a:off x="8839174" y="2991112"/>
              <a:ext cx="1107996" cy="369332"/>
            </a:xfrm>
            <a:prstGeom prst="rect">
              <a:avLst/>
            </a:prstGeom>
            <a:noFill/>
          </p:spPr>
          <p:txBody>
            <a:bodyPr wrap="none" rtlCol="0">
              <a:spAutoFit/>
            </a:bodyPr>
            <a:lstStyle/>
            <a:p>
              <a:r>
                <a:rPr lang="zh-CN" altLang="en-US"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rPr>
                <a:t>知识图谱</a:t>
              </a:r>
              <a:endParaRPr lang="en-GB"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8" name="Group 13"/>
          <p:cNvGrpSpPr/>
          <p:nvPr/>
        </p:nvGrpSpPr>
        <p:grpSpPr>
          <a:xfrm>
            <a:off x="942460" y="2287988"/>
            <a:ext cx="2405575" cy="713936"/>
            <a:chOff x="858128" y="2818811"/>
            <a:chExt cx="2405575" cy="713936"/>
          </a:xfrm>
        </p:grpSpPr>
        <p:sp>
          <p:nvSpPr>
            <p:cNvPr id="19" name="Rectangle 7"/>
            <p:cNvSpPr/>
            <p:nvPr/>
          </p:nvSpPr>
          <p:spPr>
            <a:xfrm>
              <a:off x="858128" y="2818811"/>
              <a:ext cx="2405575" cy="71393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TextBox 15"/>
            <p:cNvSpPr txBox="1"/>
            <p:nvPr/>
          </p:nvSpPr>
          <p:spPr>
            <a:xfrm>
              <a:off x="1161208" y="2964524"/>
              <a:ext cx="1800493" cy="369332"/>
            </a:xfrm>
            <a:prstGeom prst="rect">
              <a:avLst/>
            </a:prstGeom>
            <a:noFill/>
          </p:spPr>
          <p:txBody>
            <a:bodyPr wrap="none" rtlCol="0">
              <a:spAutoFit/>
            </a:bodyPr>
            <a:lstStyle/>
            <a:p>
              <a:r>
                <a:rPr lang="zh-CN" altLang="en-US"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rPr>
                <a:t>欧洲文艺复兴史</a:t>
              </a:r>
            </a:p>
          </p:txBody>
        </p:sp>
      </p:grpSp>
      <p:grpSp>
        <p:nvGrpSpPr>
          <p:cNvPr id="22" name="Group 12"/>
          <p:cNvGrpSpPr/>
          <p:nvPr/>
        </p:nvGrpSpPr>
        <p:grpSpPr>
          <a:xfrm>
            <a:off x="3425018" y="2287989"/>
            <a:ext cx="2405575" cy="713936"/>
            <a:chOff x="3340686" y="2818812"/>
            <a:chExt cx="2405575" cy="713936"/>
          </a:xfrm>
        </p:grpSpPr>
        <p:sp>
          <p:nvSpPr>
            <p:cNvPr id="23" name="Rectangle 8"/>
            <p:cNvSpPr/>
            <p:nvPr/>
          </p:nvSpPr>
          <p:spPr>
            <a:xfrm>
              <a:off x="3340686" y="2818812"/>
              <a:ext cx="2405575" cy="7139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TextBox 19"/>
            <p:cNvSpPr txBox="1"/>
            <p:nvPr/>
          </p:nvSpPr>
          <p:spPr>
            <a:xfrm>
              <a:off x="3602767" y="2980660"/>
              <a:ext cx="1937720" cy="369332"/>
            </a:xfrm>
            <a:prstGeom prst="rect">
              <a:avLst/>
            </a:prstGeom>
            <a:noFill/>
          </p:spPr>
          <p:txBody>
            <a:bodyPr wrap="square" rtlCol="0">
              <a:spAutoFit/>
            </a:bodyPr>
            <a:lstStyle/>
            <a:p>
              <a:r>
                <a:rPr lang="zh-CN" altLang="en-US"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rPr>
                <a:t>“小世界”理论</a:t>
              </a:r>
              <a:endParaRPr lang="en-GB"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6" name="Group 11"/>
          <p:cNvGrpSpPr/>
          <p:nvPr/>
        </p:nvGrpSpPr>
        <p:grpSpPr>
          <a:xfrm>
            <a:off x="5907576" y="2287989"/>
            <a:ext cx="2405575" cy="713936"/>
            <a:chOff x="5823244" y="2818812"/>
            <a:chExt cx="2405575" cy="713936"/>
          </a:xfrm>
        </p:grpSpPr>
        <p:sp>
          <p:nvSpPr>
            <p:cNvPr id="27" name="Rectangle 9"/>
            <p:cNvSpPr/>
            <p:nvPr/>
          </p:nvSpPr>
          <p:spPr>
            <a:xfrm>
              <a:off x="5823244" y="2818812"/>
              <a:ext cx="2405575" cy="7139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TextBox 23"/>
            <p:cNvSpPr txBox="1"/>
            <p:nvPr/>
          </p:nvSpPr>
          <p:spPr>
            <a:xfrm>
              <a:off x="6136950" y="2852613"/>
              <a:ext cx="1800493" cy="646331"/>
            </a:xfrm>
            <a:prstGeom prst="rect">
              <a:avLst/>
            </a:prstGeom>
            <a:noFill/>
          </p:spPr>
          <p:txBody>
            <a:bodyPr wrap="none" rtlCol="0">
              <a:spAutoFit/>
            </a:bodyPr>
            <a:lstStyle/>
            <a:p>
              <a:pPr algn="ctr"/>
              <a:r>
                <a:rPr lang="zh-CN" altLang="en-US"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rPr>
                <a:t>古代哲学家</a:t>
              </a:r>
              <a:endParaRPr lang="en-US" altLang="zh-CN"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rPr>
                <a:t>动态网络关系图</a:t>
              </a:r>
              <a:endParaRPr lang="en-GB"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0" name="Rectangle 23"/>
          <p:cNvSpPr/>
          <p:nvPr/>
        </p:nvSpPr>
        <p:spPr>
          <a:xfrm>
            <a:off x="804618" y="4674804"/>
            <a:ext cx="2105238" cy="1200329"/>
          </a:xfrm>
          <a:prstGeom prst="rect">
            <a:avLst/>
          </a:prstGeom>
        </p:spPr>
        <p:txBody>
          <a:bodyPr wrap="square">
            <a:spAutoFit/>
          </a:bodyPr>
          <a:lstStyle/>
          <a:p>
            <a:pPr algn="ctr"/>
            <a:r>
              <a:rPr lang="zh-CN" altLang="en-US" sz="1200" b="1" dirty="0">
                <a:solidFill>
                  <a:schemeClr val="bg1">
                    <a:lumMod val="50000"/>
                  </a:schemeClr>
                </a:solidFill>
                <a:latin typeface="宋体" panose="02010600030101010101" pitchFamily="2" charset="-122"/>
                <a:ea typeface="宋体" panose="02010600030101010101" pitchFamily="2" charset="-122"/>
                <a:sym typeface="微软雅黑" panose="020B0503020204020204" pitchFamily="34" charset="-122"/>
              </a:rPr>
              <a:t>刘明翰、哈斯金斯等国内外学者都曾对文艺复兴时期的历史进行过研究，通过阅读这些研究报告、著作，我们对这一时期的大师故事就已经产生了浓厚的兴趣。</a:t>
            </a:r>
          </a:p>
        </p:txBody>
      </p:sp>
      <p:sp>
        <p:nvSpPr>
          <p:cNvPr id="31" name="Rectangle 24"/>
          <p:cNvSpPr/>
          <p:nvPr/>
        </p:nvSpPr>
        <p:spPr>
          <a:xfrm>
            <a:off x="3435249" y="4674804"/>
            <a:ext cx="2105238" cy="1200329"/>
          </a:xfrm>
          <a:prstGeom prst="rect">
            <a:avLst/>
          </a:prstGeom>
        </p:spPr>
        <p:txBody>
          <a:bodyPr wrap="square">
            <a:spAutoFit/>
          </a:bodyPr>
          <a:lstStyle/>
          <a:p>
            <a:pPr algn="ctr"/>
            <a:r>
              <a:rPr lang="zh-CN" altLang="en-US" sz="1200" b="1" dirty="0">
                <a:solidFill>
                  <a:schemeClr val="bg1">
                    <a:lumMod val="50000"/>
                  </a:schemeClr>
                </a:solidFill>
                <a:latin typeface="宋体" panose="02010600030101010101" pitchFamily="2" charset="-122"/>
                <a:ea typeface="宋体" panose="02010600030101010101" pitchFamily="2" charset="-122"/>
                <a:sym typeface="微软雅黑" panose="020B0503020204020204" pitchFamily="34" charset="-122"/>
              </a:rPr>
              <a:t>同时，课堂中了解到；</a:t>
            </a:r>
            <a:endParaRPr lang="en-US" altLang="zh-CN" sz="1200" b="1" dirty="0">
              <a:solidFill>
                <a:schemeClr val="bg1">
                  <a:lumMod val="50000"/>
                </a:schemeClr>
              </a:solidFill>
              <a:latin typeface="宋体" panose="02010600030101010101" pitchFamily="2" charset="-122"/>
              <a:ea typeface="宋体" panose="02010600030101010101" pitchFamily="2" charset="-122"/>
              <a:sym typeface="微软雅黑" panose="020B0503020204020204" pitchFamily="34" charset="-122"/>
            </a:endParaRPr>
          </a:p>
          <a:p>
            <a:pPr algn="ctr"/>
            <a:r>
              <a:rPr lang="zh-CN" altLang="en-US" sz="1200" b="1" dirty="0">
                <a:solidFill>
                  <a:schemeClr val="bg1">
                    <a:lumMod val="50000"/>
                  </a:schemeClr>
                </a:solidFill>
                <a:latin typeface="宋体" panose="02010600030101010101" pitchFamily="2" charset="-122"/>
                <a:ea typeface="宋体" panose="02010600030101010101" pitchFamily="2" charset="-122"/>
                <a:sym typeface="微软雅黑" panose="020B0503020204020204" pitchFamily="34" charset="-122"/>
              </a:rPr>
              <a:t>指“最多通过六个人我们就能够认识任何一个陌生人”；</a:t>
            </a:r>
            <a:endParaRPr lang="en-US" altLang="zh-CN" sz="1200" b="1" dirty="0">
              <a:solidFill>
                <a:schemeClr val="bg1">
                  <a:lumMod val="50000"/>
                </a:schemeClr>
              </a:solidFill>
              <a:latin typeface="宋体" panose="02010600030101010101" pitchFamily="2" charset="-122"/>
              <a:ea typeface="宋体" panose="02010600030101010101" pitchFamily="2" charset="-122"/>
              <a:sym typeface="微软雅黑" panose="020B0503020204020204" pitchFamily="34" charset="-122"/>
            </a:endParaRPr>
          </a:p>
          <a:p>
            <a:pPr algn="ctr"/>
            <a:r>
              <a:rPr lang="zh-CN" altLang="en-US" sz="1200" b="1" dirty="0">
                <a:solidFill>
                  <a:schemeClr val="bg1">
                    <a:lumMod val="50000"/>
                  </a:schemeClr>
                </a:solidFill>
                <a:latin typeface="宋体" panose="02010600030101010101" pitchFamily="2" charset="-122"/>
                <a:ea typeface="宋体" panose="02010600030101010101" pitchFamily="2" charset="-122"/>
                <a:sym typeface="微软雅黑" panose="020B0503020204020204" pitchFamily="34" charset="-122"/>
              </a:rPr>
              <a:t>抱着对理论的好奇，我们希望在新的历史情境下感受、挖掘与实践。</a:t>
            </a:r>
            <a:endParaRPr lang="en-GB" sz="1200" b="1" dirty="0">
              <a:solidFill>
                <a:schemeClr val="bg1">
                  <a:lumMod val="50000"/>
                </a:schemeClr>
              </a:solidFill>
              <a:latin typeface="宋体" panose="02010600030101010101" pitchFamily="2" charset="-122"/>
              <a:ea typeface="宋体" panose="02010600030101010101" pitchFamily="2" charset="-122"/>
              <a:sym typeface="微软雅黑" panose="020B0503020204020204" pitchFamily="34" charset="-122"/>
            </a:endParaRPr>
          </a:p>
        </p:txBody>
      </p:sp>
      <p:sp>
        <p:nvSpPr>
          <p:cNvPr id="34" name="TextBox 29"/>
          <p:cNvSpPr txBox="1"/>
          <p:nvPr/>
        </p:nvSpPr>
        <p:spPr>
          <a:xfrm>
            <a:off x="1304040" y="4305472"/>
            <a:ext cx="1106393" cy="369332"/>
          </a:xfrm>
          <a:prstGeom prst="rect">
            <a:avLst/>
          </a:prstGeom>
          <a:noFill/>
        </p:spPr>
        <p:txBody>
          <a:bodyPr wrap="none" rtlCol="0">
            <a:spAutoFit/>
          </a:bodyPr>
          <a:lstStyle/>
          <a:p>
            <a:pPr algn="ctr"/>
            <a:r>
              <a:rPr lang="en-US"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STEP 01</a:t>
            </a:r>
            <a:endParaRPr lang="en-GB"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TextBox 30"/>
          <p:cNvSpPr txBox="1"/>
          <p:nvPr/>
        </p:nvSpPr>
        <p:spPr>
          <a:xfrm>
            <a:off x="3934671" y="4305472"/>
            <a:ext cx="1106393" cy="369332"/>
          </a:xfrm>
          <a:prstGeom prst="rect">
            <a:avLst/>
          </a:prstGeom>
          <a:noFill/>
        </p:spPr>
        <p:txBody>
          <a:bodyPr wrap="none" rtlCol="0">
            <a:spAutoFit/>
          </a:bodyPr>
          <a:lstStyle/>
          <a:p>
            <a:pPr algn="ctr"/>
            <a:r>
              <a:rPr lang="en-US"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STEP 02</a:t>
            </a:r>
            <a:endParaRPr lang="en-GB"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270880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0-#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18" presetClass="entr" presetSubtype="12"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strips(downLeft)">
                                      <p:cBhvr>
                                        <p:cTn id="23" dur="250"/>
                                        <p:tgtEl>
                                          <p:spTgt spid="14"/>
                                        </p:tgtEl>
                                      </p:cBhvr>
                                    </p:animEffect>
                                  </p:childTnLst>
                                </p:cTn>
                              </p:par>
                            </p:childTnLst>
                          </p:cTn>
                        </p:par>
                        <p:par>
                          <p:cTn id="24" fill="hold">
                            <p:stCondLst>
                              <p:cond delay="1750"/>
                            </p:stCondLst>
                            <p:childTnLst>
                              <p:par>
                                <p:cTn id="25" presetID="18" presetClass="entr" presetSubtype="12"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strips(downLeft)">
                                      <p:cBhvr>
                                        <p:cTn id="27" dur="250"/>
                                        <p:tgtEl>
                                          <p:spTgt spid="26"/>
                                        </p:tgtEl>
                                      </p:cBhvr>
                                    </p:animEffect>
                                  </p:childTnLst>
                                </p:cTn>
                              </p:par>
                            </p:childTnLst>
                          </p:cTn>
                        </p:par>
                        <p:par>
                          <p:cTn id="28" fill="hold">
                            <p:stCondLst>
                              <p:cond delay="2000"/>
                            </p:stCondLst>
                            <p:childTnLst>
                              <p:par>
                                <p:cTn id="29" presetID="18" presetClass="entr" presetSubtype="12"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strips(downLeft)">
                                      <p:cBhvr>
                                        <p:cTn id="31" dur="250"/>
                                        <p:tgtEl>
                                          <p:spTgt spid="22"/>
                                        </p:tgtEl>
                                      </p:cBhvr>
                                    </p:animEffect>
                                  </p:childTnLst>
                                </p:cTn>
                              </p:par>
                            </p:childTnLst>
                          </p:cTn>
                        </p:par>
                        <p:par>
                          <p:cTn id="32" fill="hold">
                            <p:stCondLst>
                              <p:cond delay="2250"/>
                            </p:stCondLst>
                            <p:childTnLst>
                              <p:par>
                                <p:cTn id="33" presetID="18" presetClass="entr" presetSubtype="12"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strips(downLeft)">
                                      <p:cBhvr>
                                        <p:cTn id="35" dur="250"/>
                                        <p:tgtEl>
                                          <p:spTgt spid="18"/>
                                        </p:tgtEl>
                                      </p:cBhvr>
                                    </p:animEffect>
                                  </p:childTnLst>
                                </p:cTn>
                              </p:par>
                            </p:childTnLst>
                          </p:cTn>
                        </p:par>
                        <p:par>
                          <p:cTn id="36" fill="hold">
                            <p:stCondLst>
                              <p:cond delay="2500"/>
                            </p:stCondLst>
                            <p:childTnLst>
                              <p:par>
                                <p:cTn id="37" presetID="12" presetClass="entr" presetSubtype="4"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250"/>
                                        <p:tgtEl>
                                          <p:spTgt spid="34"/>
                                        </p:tgtEl>
                                        <p:attrNameLst>
                                          <p:attrName>ppt_y</p:attrName>
                                        </p:attrNameLst>
                                      </p:cBhvr>
                                      <p:tavLst>
                                        <p:tav tm="0">
                                          <p:val>
                                            <p:strVal val="#ppt_y+#ppt_h*1.125000"/>
                                          </p:val>
                                        </p:tav>
                                        <p:tav tm="100000">
                                          <p:val>
                                            <p:strVal val="#ppt_y"/>
                                          </p:val>
                                        </p:tav>
                                      </p:tavLst>
                                    </p:anim>
                                    <p:animEffect transition="in" filter="wipe(up)">
                                      <p:cBhvr>
                                        <p:cTn id="40" dur="250"/>
                                        <p:tgtEl>
                                          <p:spTgt spid="34"/>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250"/>
                                        <p:tgtEl>
                                          <p:spTgt spid="30"/>
                                        </p:tgtEl>
                                        <p:attrNameLst>
                                          <p:attrName>ppt_y</p:attrName>
                                        </p:attrNameLst>
                                      </p:cBhvr>
                                      <p:tavLst>
                                        <p:tav tm="0">
                                          <p:val>
                                            <p:strVal val="#ppt_y-#ppt_h*1.125000"/>
                                          </p:val>
                                        </p:tav>
                                        <p:tav tm="100000">
                                          <p:val>
                                            <p:strVal val="#ppt_y"/>
                                          </p:val>
                                        </p:tav>
                                      </p:tavLst>
                                    </p:anim>
                                    <p:animEffect transition="in" filter="wipe(down)">
                                      <p:cBhvr>
                                        <p:cTn id="44" dur="250"/>
                                        <p:tgtEl>
                                          <p:spTgt spid="30"/>
                                        </p:tgtEl>
                                      </p:cBhvr>
                                    </p:animEffect>
                                  </p:childTnLst>
                                </p:cTn>
                              </p:par>
                            </p:childTnLst>
                          </p:cTn>
                        </p:par>
                        <p:par>
                          <p:cTn id="45" fill="hold">
                            <p:stCondLst>
                              <p:cond delay="2750"/>
                            </p:stCondLst>
                            <p:childTnLst>
                              <p:par>
                                <p:cTn id="46" presetID="12" presetClass="entr" presetSubtype="4"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250"/>
                                        <p:tgtEl>
                                          <p:spTgt spid="35"/>
                                        </p:tgtEl>
                                        <p:attrNameLst>
                                          <p:attrName>ppt_y</p:attrName>
                                        </p:attrNameLst>
                                      </p:cBhvr>
                                      <p:tavLst>
                                        <p:tav tm="0">
                                          <p:val>
                                            <p:strVal val="#ppt_y+#ppt_h*1.125000"/>
                                          </p:val>
                                        </p:tav>
                                        <p:tav tm="100000">
                                          <p:val>
                                            <p:strVal val="#ppt_y"/>
                                          </p:val>
                                        </p:tav>
                                      </p:tavLst>
                                    </p:anim>
                                    <p:animEffect transition="in" filter="wipe(up)">
                                      <p:cBhvr>
                                        <p:cTn id="49" dur="250"/>
                                        <p:tgtEl>
                                          <p:spTgt spid="35"/>
                                        </p:tgtEl>
                                      </p:cBhvr>
                                    </p:animEffect>
                                  </p:childTnLst>
                                </p:cTn>
                              </p:par>
                              <p:par>
                                <p:cTn id="50" presetID="12" presetClass="entr" presetSubtype="1"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250"/>
                                        <p:tgtEl>
                                          <p:spTgt spid="31"/>
                                        </p:tgtEl>
                                        <p:attrNameLst>
                                          <p:attrName>ppt_y</p:attrName>
                                        </p:attrNameLst>
                                      </p:cBhvr>
                                      <p:tavLst>
                                        <p:tav tm="0">
                                          <p:val>
                                            <p:strVal val="#ppt_y-#ppt_h*1.125000"/>
                                          </p:val>
                                        </p:tav>
                                        <p:tav tm="100000">
                                          <p:val>
                                            <p:strVal val="#ppt_y"/>
                                          </p:val>
                                        </p:tav>
                                      </p:tavLst>
                                    </p:anim>
                                    <p:animEffect transition="in" filter="wipe(down)">
                                      <p:cBhvr>
                                        <p:cTn id="53"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30" grpId="0"/>
      <p:bldP spid="31" grpId="0"/>
      <p:bldP spid="34"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527268" y="315978"/>
            <a:ext cx="8816008" cy="743059"/>
            <a:chOff x="2320698" y="576281"/>
            <a:chExt cx="7519988" cy="743059"/>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410766" y="576281"/>
              <a:ext cx="5208104" cy="538601"/>
              <a:chOff x="4265416" y="531888"/>
              <a:chExt cx="5208104" cy="538601"/>
            </a:xfrm>
          </p:grpSpPr>
          <p:sp>
            <p:nvSpPr>
              <p:cNvPr id="7" name="矩形 3"/>
              <p:cNvSpPr/>
              <p:nvPr/>
            </p:nvSpPr>
            <p:spPr>
              <a:xfrm>
                <a:off x="5192091" y="531888"/>
                <a:ext cx="4281429" cy="538601"/>
              </a:xfrm>
              <a:prstGeom prst="rect">
                <a:avLst/>
              </a:prstGeom>
              <a:noFill/>
              <a:ln w="9525">
                <a:noFill/>
                <a:miter/>
              </a:ln>
            </p:spPr>
            <p:txBody>
              <a:bodyPr wrap="none" lIns="91431" tIns="45716" rIns="91431" bIns="45716">
                <a:spAutoFit/>
              </a:bodyPr>
              <a:lstStyle/>
              <a:p>
                <a:pPr lvl="0" eaLnBrk="1" hangingPunct="1">
                  <a:buNone/>
                </a:pPr>
                <a:r>
                  <a:rPr lang="zh-CN" altLang="en-US" sz="2900" dirty="0">
                    <a:solidFill>
                      <a:schemeClr val="bg1">
                        <a:lumMod val="50000"/>
                      </a:schemeClr>
                    </a:solidFill>
                    <a:latin typeface="Arial" pitchFamily="34" charset="0"/>
                    <a:ea typeface="微软雅黑" pitchFamily="34" charset="-122"/>
                    <a:sym typeface="Arial" pitchFamily="34" charset="0"/>
                  </a:rPr>
                  <a:t>背景</a:t>
                </a:r>
                <a:r>
                  <a:rPr lang="en-US" altLang="zh-CN" sz="2900" dirty="0">
                    <a:solidFill>
                      <a:schemeClr val="bg1">
                        <a:lumMod val="50000"/>
                      </a:schemeClr>
                    </a:solidFill>
                    <a:latin typeface="Arial" pitchFamily="34" charset="0"/>
                    <a:ea typeface="微软雅黑" pitchFamily="34" charset="-122"/>
                    <a:sym typeface="Arial" pitchFamily="34" charset="0"/>
                  </a:rPr>
                  <a:t>——</a:t>
                </a:r>
                <a:r>
                  <a:rPr lang="zh-CN" altLang="en-US" sz="2900" dirty="0">
                    <a:solidFill>
                      <a:schemeClr val="bg1">
                        <a:lumMod val="50000"/>
                      </a:schemeClr>
                    </a:solidFill>
                    <a:latin typeface="Arial" pitchFamily="34" charset="0"/>
                    <a:ea typeface="微软雅黑" pitchFamily="34" charset="-122"/>
                    <a:sym typeface="Arial" pitchFamily="34" charset="0"/>
                  </a:rPr>
                  <a:t>逐步探索：研究基础</a:t>
                </a:r>
              </a:p>
            </p:txBody>
          </p:sp>
          <p:grpSp>
            <p:nvGrpSpPr>
              <p:cNvPr id="8" name="组合 26"/>
              <p:cNvGrpSpPr/>
              <p:nvPr/>
            </p:nvGrpSpPr>
            <p:grpSpPr>
              <a:xfrm>
                <a:off x="4265416" y="587594"/>
                <a:ext cx="288053" cy="442744"/>
                <a:chOff x="-631127" y="19122"/>
                <a:chExt cx="233652" cy="478838"/>
              </a:xfrm>
            </p:grpSpPr>
            <p:sp>
              <p:nvSpPr>
                <p:cNvPr id="9" name="直接连接符 27"/>
                <p:cNvSpPr/>
                <p:nvPr/>
              </p:nvSpPr>
              <p:spPr>
                <a:xfrm>
                  <a:off x="-611231" y="19122"/>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631127" y="284203"/>
                  <a:ext cx="213756" cy="213757"/>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sp>
        <p:nvSpPr>
          <p:cNvPr id="12" name="Rectangle 4"/>
          <p:cNvSpPr/>
          <p:nvPr/>
        </p:nvSpPr>
        <p:spPr>
          <a:xfrm>
            <a:off x="713575" y="1781310"/>
            <a:ext cx="8942363" cy="17443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Isosceles Triangle 5"/>
          <p:cNvSpPr/>
          <p:nvPr/>
        </p:nvSpPr>
        <p:spPr>
          <a:xfrm rot="5400000">
            <a:off x="9374393" y="1643238"/>
            <a:ext cx="2800727" cy="196195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 name="Group 6"/>
          <p:cNvGrpSpPr/>
          <p:nvPr/>
        </p:nvGrpSpPr>
        <p:grpSpPr>
          <a:xfrm>
            <a:off x="8299091" y="2296539"/>
            <a:ext cx="2405575" cy="713936"/>
            <a:chOff x="8305802" y="2818812"/>
            <a:chExt cx="2405575" cy="713936"/>
          </a:xfrm>
        </p:grpSpPr>
        <p:sp>
          <p:nvSpPr>
            <p:cNvPr id="15" name="Rectangle 10"/>
            <p:cNvSpPr/>
            <p:nvPr/>
          </p:nvSpPr>
          <p:spPr>
            <a:xfrm>
              <a:off x="8305802" y="2818812"/>
              <a:ext cx="2405575" cy="71393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extBox 11"/>
            <p:cNvSpPr txBox="1"/>
            <p:nvPr/>
          </p:nvSpPr>
          <p:spPr>
            <a:xfrm>
              <a:off x="8839174" y="2991112"/>
              <a:ext cx="1107996" cy="369332"/>
            </a:xfrm>
            <a:prstGeom prst="rect">
              <a:avLst/>
            </a:prstGeom>
            <a:noFill/>
          </p:spPr>
          <p:txBody>
            <a:bodyPr wrap="none" rtlCol="0">
              <a:spAutoFit/>
            </a:bodyPr>
            <a:lstStyle/>
            <a:p>
              <a:r>
                <a:rPr lang="zh-CN" altLang="en-US"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rPr>
                <a:t>知识图谱</a:t>
              </a:r>
              <a:endParaRPr lang="en-GB"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8" name="Group 13"/>
          <p:cNvGrpSpPr/>
          <p:nvPr/>
        </p:nvGrpSpPr>
        <p:grpSpPr>
          <a:xfrm>
            <a:off x="851417" y="2296538"/>
            <a:ext cx="2405575" cy="713936"/>
            <a:chOff x="858128" y="2818811"/>
            <a:chExt cx="2405575" cy="713936"/>
          </a:xfrm>
        </p:grpSpPr>
        <p:sp>
          <p:nvSpPr>
            <p:cNvPr id="19" name="Rectangle 7"/>
            <p:cNvSpPr/>
            <p:nvPr/>
          </p:nvSpPr>
          <p:spPr>
            <a:xfrm>
              <a:off x="858128" y="2818811"/>
              <a:ext cx="2405575" cy="71393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TextBox 15"/>
            <p:cNvSpPr txBox="1"/>
            <p:nvPr/>
          </p:nvSpPr>
          <p:spPr>
            <a:xfrm>
              <a:off x="1161208" y="2964524"/>
              <a:ext cx="1800493" cy="369332"/>
            </a:xfrm>
            <a:prstGeom prst="rect">
              <a:avLst/>
            </a:prstGeom>
            <a:noFill/>
          </p:spPr>
          <p:txBody>
            <a:bodyPr wrap="none" rtlCol="0">
              <a:spAutoFit/>
            </a:bodyPr>
            <a:lstStyle/>
            <a:p>
              <a:r>
                <a:rPr lang="zh-CN" altLang="en-US"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rPr>
                <a:t>欧洲文艺复兴史</a:t>
              </a:r>
            </a:p>
          </p:txBody>
        </p:sp>
      </p:grpSp>
      <p:grpSp>
        <p:nvGrpSpPr>
          <p:cNvPr id="22" name="Group 12"/>
          <p:cNvGrpSpPr/>
          <p:nvPr/>
        </p:nvGrpSpPr>
        <p:grpSpPr>
          <a:xfrm>
            <a:off x="3333975" y="2296539"/>
            <a:ext cx="2405575" cy="713936"/>
            <a:chOff x="3340686" y="2818812"/>
            <a:chExt cx="2405575" cy="713936"/>
          </a:xfrm>
        </p:grpSpPr>
        <p:sp>
          <p:nvSpPr>
            <p:cNvPr id="23" name="Rectangle 8"/>
            <p:cNvSpPr/>
            <p:nvPr/>
          </p:nvSpPr>
          <p:spPr>
            <a:xfrm>
              <a:off x="3340686" y="2818812"/>
              <a:ext cx="2405575" cy="7139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TextBox 19"/>
            <p:cNvSpPr txBox="1"/>
            <p:nvPr/>
          </p:nvSpPr>
          <p:spPr>
            <a:xfrm>
              <a:off x="3602767" y="2980660"/>
              <a:ext cx="1937720" cy="369332"/>
            </a:xfrm>
            <a:prstGeom prst="rect">
              <a:avLst/>
            </a:prstGeom>
            <a:noFill/>
          </p:spPr>
          <p:txBody>
            <a:bodyPr wrap="square" rtlCol="0">
              <a:spAutoFit/>
            </a:bodyPr>
            <a:lstStyle/>
            <a:p>
              <a:r>
                <a:rPr lang="zh-CN" altLang="en-US"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rPr>
                <a:t>“小世界”理论</a:t>
              </a:r>
              <a:endParaRPr lang="en-GB"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6" name="Group 11"/>
          <p:cNvGrpSpPr/>
          <p:nvPr/>
        </p:nvGrpSpPr>
        <p:grpSpPr>
          <a:xfrm>
            <a:off x="5816533" y="2296539"/>
            <a:ext cx="2405575" cy="713936"/>
            <a:chOff x="5823244" y="2818812"/>
            <a:chExt cx="2405575" cy="713936"/>
          </a:xfrm>
        </p:grpSpPr>
        <p:sp>
          <p:nvSpPr>
            <p:cNvPr id="27" name="Rectangle 9"/>
            <p:cNvSpPr/>
            <p:nvPr/>
          </p:nvSpPr>
          <p:spPr>
            <a:xfrm>
              <a:off x="5823244" y="2818812"/>
              <a:ext cx="2405575" cy="7139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TextBox 23"/>
            <p:cNvSpPr txBox="1"/>
            <p:nvPr/>
          </p:nvSpPr>
          <p:spPr>
            <a:xfrm>
              <a:off x="6136950" y="2852613"/>
              <a:ext cx="1800493" cy="646331"/>
            </a:xfrm>
            <a:prstGeom prst="rect">
              <a:avLst/>
            </a:prstGeom>
            <a:noFill/>
          </p:spPr>
          <p:txBody>
            <a:bodyPr wrap="none" rtlCol="0">
              <a:spAutoFit/>
            </a:bodyPr>
            <a:lstStyle/>
            <a:p>
              <a:pPr algn="ctr"/>
              <a:r>
                <a:rPr lang="zh-CN" altLang="en-US"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rPr>
                <a:t>古代哲学家</a:t>
              </a:r>
              <a:endParaRPr lang="en-US" altLang="zh-CN"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rPr>
                <a:t>动态网络关系图</a:t>
              </a:r>
              <a:endParaRPr lang="en-GB"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2" name="Rectangle 25"/>
          <p:cNvSpPr/>
          <p:nvPr/>
        </p:nvSpPr>
        <p:spPr>
          <a:xfrm>
            <a:off x="6006020" y="4708307"/>
            <a:ext cx="2105238" cy="887744"/>
          </a:xfrm>
          <a:prstGeom prst="rect">
            <a:avLst/>
          </a:prstGeom>
        </p:spPr>
        <p:txBody>
          <a:bodyPr wrap="square">
            <a:spAutoFit/>
          </a:bodyPr>
          <a:lstStyle/>
          <a:p>
            <a:pPr algn="ctr">
              <a:lnSpc>
                <a:spcPts val="1600"/>
              </a:lnSpc>
            </a:pPr>
            <a:r>
              <a:rPr lang="zh-CN" altLang="en-US" sz="1200" b="1" dirty="0">
                <a:solidFill>
                  <a:schemeClr val="bg1">
                    <a:lumMod val="50000"/>
                  </a:schemeClr>
                </a:solidFill>
                <a:latin typeface="宋体" panose="02010600030101010101" pitchFamily="2" charset="-122"/>
                <a:ea typeface="宋体" panose="02010600030101010101" pitchFamily="2" charset="-122"/>
                <a:sym typeface="微软雅黑" panose="020B0503020204020204" pitchFamily="34" charset="-122"/>
              </a:rPr>
              <a:t>寻找参考作品的过程中，我们受到了</a:t>
            </a:r>
            <a:r>
              <a:rPr lang="en-US" altLang="zh-CN" sz="1200" b="1" dirty="0">
                <a:solidFill>
                  <a:schemeClr val="bg1">
                    <a:lumMod val="50000"/>
                  </a:schemeClr>
                </a:solidFill>
                <a:latin typeface="宋体" panose="02010600030101010101" pitchFamily="2" charset="-122"/>
                <a:ea typeface="宋体" panose="02010600030101010101" pitchFamily="2" charset="-122"/>
                <a:sym typeface="微软雅黑" panose="020B0503020204020204" pitchFamily="34" charset="-122"/>
              </a:rPr>
              <a:t>Maximilian </a:t>
            </a:r>
            <a:r>
              <a:rPr lang="en-US" altLang="zh-CN" sz="1200" b="1" dirty="0" err="1">
                <a:solidFill>
                  <a:schemeClr val="bg1">
                    <a:lumMod val="50000"/>
                  </a:schemeClr>
                </a:solidFill>
                <a:latin typeface="宋体" panose="02010600030101010101" pitchFamily="2" charset="-122"/>
                <a:ea typeface="宋体" panose="02010600030101010101" pitchFamily="2" charset="-122"/>
                <a:sym typeface="微软雅黑" panose="020B0503020204020204" pitchFamily="34" charset="-122"/>
              </a:rPr>
              <a:t>Noichl</a:t>
            </a:r>
            <a:r>
              <a:rPr lang="zh-CN" altLang="en-US" sz="1200" b="1" dirty="0">
                <a:solidFill>
                  <a:schemeClr val="bg1">
                    <a:lumMod val="50000"/>
                  </a:schemeClr>
                </a:solidFill>
                <a:latin typeface="宋体" panose="02010600030101010101" pitchFamily="2" charset="-122"/>
                <a:ea typeface="宋体" panose="02010600030101010101" pitchFamily="2" charset="-122"/>
                <a:sym typeface="微软雅黑" panose="020B0503020204020204" pitchFamily="34" charset="-122"/>
              </a:rPr>
              <a:t> 绘制的这幅古代哲学家动态网络关系图的启发。</a:t>
            </a:r>
            <a:endParaRPr lang="en-GB" sz="1200" b="1" dirty="0">
              <a:solidFill>
                <a:schemeClr val="bg1">
                  <a:lumMod val="50000"/>
                </a:schemeClr>
              </a:solidFill>
              <a:latin typeface="宋体" panose="02010600030101010101" pitchFamily="2" charset="-122"/>
              <a:ea typeface="宋体" panose="02010600030101010101" pitchFamily="2" charset="-122"/>
              <a:sym typeface="微软雅黑" panose="020B0503020204020204" pitchFamily="34" charset="-122"/>
            </a:endParaRPr>
          </a:p>
        </p:txBody>
      </p:sp>
      <p:sp>
        <p:nvSpPr>
          <p:cNvPr id="33" name="Rectangle 26"/>
          <p:cNvSpPr/>
          <p:nvPr/>
        </p:nvSpPr>
        <p:spPr>
          <a:xfrm>
            <a:off x="8219558" y="4763206"/>
            <a:ext cx="3289935" cy="682559"/>
          </a:xfrm>
          <a:prstGeom prst="rect">
            <a:avLst/>
          </a:prstGeom>
        </p:spPr>
        <p:txBody>
          <a:bodyPr wrap="square">
            <a:spAutoFit/>
          </a:bodyPr>
          <a:lstStyle/>
          <a:p>
            <a:pPr algn="ctr">
              <a:lnSpc>
                <a:spcPts val="1600"/>
              </a:lnSpc>
            </a:pPr>
            <a:r>
              <a:rPr lang="zh-CN" altLang="en-US" sz="1200" b="1" dirty="0">
                <a:solidFill>
                  <a:schemeClr val="bg1">
                    <a:lumMod val="50000"/>
                  </a:schemeClr>
                </a:solidFill>
                <a:latin typeface="宋体" panose="02010600030101010101" pitchFamily="2" charset="-122"/>
                <a:ea typeface="宋体" panose="02010600030101010101" pitchFamily="2" charset="-122"/>
                <a:sym typeface="微软雅黑" panose="020B0503020204020204" pitchFamily="34" charset="-122"/>
              </a:rPr>
              <a:t>作为我们的技术理论支撑：</a:t>
            </a:r>
            <a:endParaRPr lang="en-US" altLang="zh-CN" sz="1200" b="1" dirty="0">
              <a:solidFill>
                <a:schemeClr val="bg1">
                  <a:lumMod val="50000"/>
                </a:schemeClr>
              </a:solidFill>
              <a:latin typeface="宋体" panose="02010600030101010101" pitchFamily="2" charset="-122"/>
              <a:ea typeface="宋体" panose="02010600030101010101" pitchFamily="2" charset="-122"/>
              <a:sym typeface="微软雅黑" panose="020B0503020204020204" pitchFamily="34" charset="-122"/>
            </a:endParaRPr>
          </a:p>
          <a:p>
            <a:pPr algn="ctr">
              <a:lnSpc>
                <a:spcPts val="1600"/>
              </a:lnSpc>
            </a:pPr>
            <a:r>
              <a:rPr lang="zh-CN" altLang="en-US" sz="1200" b="1" dirty="0">
                <a:solidFill>
                  <a:schemeClr val="bg1">
                    <a:lumMod val="50000"/>
                  </a:schemeClr>
                </a:solidFill>
                <a:latin typeface="宋体" panose="02010600030101010101" pitchFamily="2" charset="-122"/>
                <a:ea typeface="宋体" panose="02010600030101010101" pitchFamily="2" charset="-122"/>
                <a:sym typeface="微软雅黑" panose="020B0503020204020204" pitchFamily="34" charset="-122"/>
              </a:rPr>
              <a:t>以符号形式描述物理世界中的概念及其相互关系。</a:t>
            </a:r>
            <a:endParaRPr lang="en-US" altLang="zh-CN" sz="1200" b="1" dirty="0">
              <a:solidFill>
                <a:schemeClr val="bg1">
                  <a:lumMod val="50000"/>
                </a:schemeClr>
              </a:solidFill>
              <a:latin typeface="宋体" panose="02010600030101010101" pitchFamily="2" charset="-122"/>
              <a:ea typeface="宋体" panose="02010600030101010101" pitchFamily="2" charset="-122"/>
              <a:sym typeface="微软雅黑" panose="020B0503020204020204" pitchFamily="34" charset="-122"/>
            </a:endParaRPr>
          </a:p>
        </p:txBody>
      </p:sp>
      <p:sp>
        <p:nvSpPr>
          <p:cNvPr id="36" name="TextBox 31"/>
          <p:cNvSpPr txBox="1"/>
          <p:nvPr/>
        </p:nvSpPr>
        <p:spPr>
          <a:xfrm>
            <a:off x="6505442" y="4338975"/>
            <a:ext cx="1106393" cy="369332"/>
          </a:xfrm>
          <a:prstGeom prst="rect">
            <a:avLst/>
          </a:prstGeom>
          <a:noFill/>
        </p:spPr>
        <p:txBody>
          <a:bodyPr wrap="none" rtlCol="0">
            <a:spAutoFit/>
          </a:bodyPr>
          <a:lstStyle/>
          <a:p>
            <a:pPr algn="ctr"/>
            <a:r>
              <a:rPr lang="en-US"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STEP 03</a:t>
            </a:r>
            <a:endParaRPr lang="en-GB"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TextBox 32"/>
          <p:cNvSpPr txBox="1"/>
          <p:nvPr/>
        </p:nvSpPr>
        <p:spPr>
          <a:xfrm>
            <a:off x="9311328" y="4338975"/>
            <a:ext cx="1106393" cy="369332"/>
          </a:xfrm>
          <a:prstGeom prst="rect">
            <a:avLst/>
          </a:prstGeom>
          <a:noFill/>
        </p:spPr>
        <p:txBody>
          <a:bodyPr wrap="none" rtlCol="0">
            <a:spAutoFit/>
          </a:bodyPr>
          <a:lstStyle/>
          <a:p>
            <a:pPr algn="ctr"/>
            <a:r>
              <a:rPr lang="en-US"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STEP 04</a:t>
            </a:r>
            <a:endParaRPr lang="en-GB"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8" name="图片 37">
            <a:extLst>
              <a:ext uri="{FF2B5EF4-FFF2-40B4-BE49-F238E27FC236}">
                <a16:creationId xmlns:a16="http://schemas.microsoft.com/office/drawing/2014/main" id="{B1BE5F92-B4EE-43EE-AD88-4EE50366F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46" y="4206081"/>
            <a:ext cx="5690474" cy="2373995"/>
          </a:xfrm>
          <a:prstGeom prst="rect">
            <a:avLst/>
          </a:prstGeom>
        </p:spPr>
      </p:pic>
      <p:sp>
        <p:nvSpPr>
          <p:cNvPr id="4" name="矩形 3">
            <a:extLst>
              <a:ext uri="{FF2B5EF4-FFF2-40B4-BE49-F238E27FC236}">
                <a16:creationId xmlns:a16="http://schemas.microsoft.com/office/drawing/2014/main" id="{1CC61F37-B5DC-4631-B5DB-A705A2AFA8A9}"/>
              </a:ext>
            </a:extLst>
          </p:cNvPr>
          <p:cNvSpPr/>
          <p:nvPr/>
        </p:nvSpPr>
        <p:spPr>
          <a:xfrm>
            <a:off x="5935272" y="5707339"/>
            <a:ext cx="6092825" cy="954107"/>
          </a:xfrm>
          <a:prstGeom prst="rect">
            <a:avLst/>
          </a:prstGeom>
        </p:spPr>
        <p:txBody>
          <a:bodyPr>
            <a:spAutoFit/>
          </a:bodyPr>
          <a:lstStyle/>
          <a:p>
            <a:r>
              <a:rPr lang="zh-CN" altLang="en-US" sz="1400" b="1" dirty="0">
                <a:solidFill>
                  <a:schemeClr val="bg1">
                    <a:lumMod val="50000"/>
                  </a:schemeClr>
                </a:solidFill>
                <a:latin typeface="宋体" panose="02010600030101010101" pitchFamily="2" charset="-122"/>
                <a:sym typeface="微软雅黑" panose="020B0503020204020204" pitchFamily="34" charset="-122"/>
              </a:rPr>
              <a:t>    在本作品中，我们完成了三个界面，包括首页、代表人物、和网络关系。</a:t>
            </a:r>
            <a:endParaRPr lang="en-US" altLang="zh-CN" sz="1400" b="1" dirty="0">
              <a:solidFill>
                <a:schemeClr val="bg1">
                  <a:lumMod val="50000"/>
                </a:schemeClr>
              </a:solidFill>
              <a:latin typeface="宋体" panose="02010600030101010101" pitchFamily="2" charset="-122"/>
              <a:sym typeface="微软雅黑" panose="020B0503020204020204" pitchFamily="34" charset="-122"/>
            </a:endParaRPr>
          </a:p>
          <a:p>
            <a:r>
              <a:rPr lang="en-US" altLang="zh-CN" sz="1400" b="1" dirty="0">
                <a:solidFill>
                  <a:schemeClr val="bg1">
                    <a:lumMod val="50000"/>
                  </a:schemeClr>
                </a:solidFill>
                <a:latin typeface="宋体" panose="02010600030101010101" pitchFamily="2" charset="-122"/>
                <a:sym typeface="微软雅黑" panose="020B0503020204020204" pitchFamily="34" charset="-122"/>
              </a:rPr>
              <a:t>    </a:t>
            </a:r>
            <a:r>
              <a:rPr lang="zh-CN" altLang="en-US" sz="1400" b="1" dirty="0">
                <a:solidFill>
                  <a:schemeClr val="bg1">
                    <a:lumMod val="50000"/>
                  </a:schemeClr>
                </a:solidFill>
                <a:latin typeface="宋体" panose="02010600030101010101" pitchFamily="2" charset="-122"/>
                <a:sym typeface="微软雅黑" panose="020B0503020204020204" pitchFamily="34" charset="-122"/>
              </a:rPr>
              <a:t>其中代表人物可通过超链接访问网络上的相关信息；主体知识图谱部分是将大师作为实体，实体间通过关系相互联结（这里就是大师间的关系），构成网状的知识结构。</a:t>
            </a:r>
            <a:endParaRPr lang="zh-CN" altLang="en-US" sz="1400" dirty="0"/>
          </a:p>
        </p:txBody>
      </p:sp>
    </p:spTree>
    <p:extLst>
      <p:ext uri="{BB962C8B-B14F-4D97-AF65-F5344CB8AC3E}">
        <p14:creationId xmlns:p14="http://schemas.microsoft.com/office/powerpoint/2010/main" val="1816772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p:tgtEl>
                                          <p:spTgt spid="36"/>
                                        </p:tgtEl>
                                        <p:attrNameLst>
                                          <p:attrName>ppt_y</p:attrName>
                                        </p:attrNameLst>
                                      </p:cBhvr>
                                      <p:tavLst>
                                        <p:tav tm="0">
                                          <p:val>
                                            <p:strVal val="#ppt_y+#ppt_h*1.125000"/>
                                          </p:val>
                                        </p:tav>
                                        <p:tav tm="100000">
                                          <p:val>
                                            <p:strVal val="#ppt_y"/>
                                          </p:val>
                                        </p:tav>
                                      </p:tavLst>
                                    </p:anim>
                                    <p:animEffect transition="in" filter="wipe(up)">
                                      <p:cBhvr>
                                        <p:cTn id="8" dur="250"/>
                                        <p:tgtEl>
                                          <p:spTgt spid="36"/>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250"/>
                                        <p:tgtEl>
                                          <p:spTgt spid="32"/>
                                        </p:tgtEl>
                                        <p:attrNameLst>
                                          <p:attrName>ppt_y</p:attrName>
                                        </p:attrNameLst>
                                      </p:cBhvr>
                                      <p:tavLst>
                                        <p:tav tm="0">
                                          <p:val>
                                            <p:strVal val="#ppt_y-#ppt_h*1.125000"/>
                                          </p:val>
                                        </p:tav>
                                        <p:tav tm="100000">
                                          <p:val>
                                            <p:strVal val="#ppt_y"/>
                                          </p:val>
                                        </p:tav>
                                      </p:tavLst>
                                    </p:anim>
                                    <p:animEffect transition="in" filter="wipe(down)">
                                      <p:cBhvr>
                                        <p:cTn id="12" dur="250"/>
                                        <p:tgtEl>
                                          <p:spTgt spid="32"/>
                                        </p:tgtEl>
                                      </p:cBhvr>
                                    </p:animEffect>
                                  </p:childTnLst>
                                </p:cTn>
                              </p:par>
                            </p:childTnLst>
                          </p:cTn>
                        </p:par>
                        <p:par>
                          <p:cTn id="13" fill="hold">
                            <p:stCondLst>
                              <p:cond delay="250"/>
                            </p:stCondLst>
                            <p:childTnLst>
                              <p:par>
                                <p:cTn id="14" presetID="12" presetClass="entr" presetSubtype="4"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additive="base">
                                        <p:cTn id="16" dur="250"/>
                                        <p:tgtEl>
                                          <p:spTgt spid="37"/>
                                        </p:tgtEl>
                                        <p:attrNameLst>
                                          <p:attrName>ppt_y</p:attrName>
                                        </p:attrNameLst>
                                      </p:cBhvr>
                                      <p:tavLst>
                                        <p:tav tm="0">
                                          <p:val>
                                            <p:strVal val="#ppt_y+#ppt_h*1.125000"/>
                                          </p:val>
                                        </p:tav>
                                        <p:tav tm="100000">
                                          <p:val>
                                            <p:strVal val="#ppt_y"/>
                                          </p:val>
                                        </p:tav>
                                      </p:tavLst>
                                    </p:anim>
                                    <p:animEffect transition="in" filter="wipe(up)">
                                      <p:cBhvr>
                                        <p:cTn id="17" dur="250"/>
                                        <p:tgtEl>
                                          <p:spTgt spid="37"/>
                                        </p:tgtEl>
                                      </p:cBhvr>
                                    </p:animEffect>
                                  </p:childTnLst>
                                </p:cTn>
                              </p:par>
                              <p:par>
                                <p:cTn id="18" presetID="12" presetClass="entr" presetSubtype="1"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250"/>
                                        <p:tgtEl>
                                          <p:spTgt spid="33"/>
                                        </p:tgtEl>
                                        <p:attrNameLst>
                                          <p:attrName>ppt_y</p:attrName>
                                        </p:attrNameLst>
                                      </p:cBhvr>
                                      <p:tavLst>
                                        <p:tav tm="0">
                                          <p:val>
                                            <p:strVal val="#ppt_y-#ppt_h*1.125000"/>
                                          </p:val>
                                        </p:tav>
                                        <p:tav tm="100000">
                                          <p:val>
                                            <p:strVal val="#ppt_y"/>
                                          </p:val>
                                        </p:tav>
                                      </p:tavLst>
                                    </p:anim>
                                    <p:animEffect transition="in" filter="wipe(down)">
                                      <p:cBhvr>
                                        <p:cTn id="21" dur="25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p:bldP spid="37"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6" name="组合 65"/>
          <p:cNvGrpSpPr/>
          <p:nvPr/>
        </p:nvGrpSpPr>
        <p:grpSpPr>
          <a:xfrm>
            <a:off x="5141516" y="874138"/>
            <a:ext cx="1996576" cy="1996574"/>
            <a:chOff x="3606461" y="1664340"/>
            <a:chExt cx="1040024" cy="1040024"/>
          </a:xfrm>
          <a:effectLst/>
        </p:grpSpPr>
        <p:sp>
          <p:nvSpPr>
            <p:cNvPr id="67" name="椭圆 66"/>
            <p:cNvSpPr/>
            <p:nvPr/>
          </p:nvSpPr>
          <p:spPr>
            <a:xfrm>
              <a:off x="3606461" y="1664340"/>
              <a:ext cx="1040024" cy="1040024"/>
            </a:xfrm>
            <a:prstGeom prst="ellipse">
              <a:avLst/>
            </a:prstGeom>
            <a:solidFill>
              <a:schemeClr val="accent2"/>
            </a:solidFill>
            <a:ln w="4445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1575" b="0" i="0" u="none" strike="noStrike" kern="0" cap="none" spc="0" normalizeH="0" baseline="0" noProof="0">
                <a:ln>
                  <a:noFill/>
                </a:ln>
                <a:solidFill>
                  <a:prstClr val="white"/>
                </a:solidFill>
                <a:effectLst/>
                <a:uLnTx/>
                <a:uFillTx/>
                <a:latin typeface="Calibri"/>
                <a:ea typeface="宋体" panose="02010600030101010101" pitchFamily="2" charset="-122"/>
              </a:endParaRPr>
            </a:p>
          </p:txBody>
        </p:sp>
        <p:sp>
          <p:nvSpPr>
            <p:cNvPr id="68" name="文本框 1"/>
            <p:cNvSpPr txBox="1"/>
            <p:nvPr/>
          </p:nvSpPr>
          <p:spPr>
            <a:xfrm>
              <a:off x="3936496" y="1813627"/>
              <a:ext cx="426023" cy="689385"/>
            </a:xfrm>
            <a:prstGeom prst="rect">
              <a:avLst/>
            </a:prstGeom>
            <a:noFill/>
            <a:ln>
              <a:noFill/>
            </a:ln>
            <a:effectLst/>
          </p:spPr>
          <p:txBody>
            <a:bodyPr wrap="none" rtlCol="0">
              <a:spAutoFit/>
            </a:bodyPr>
            <a:lstStyle/>
            <a:p>
              <a:pPr algn="ctr"/>
              <a:r>
                <a:rPr lang="en-US" altLang="zh-CN" sz="8000" b="1" dirty="0">
                  <a:solidFill>
                    <a:schemeClr val="bg1"/>
                  </a:solidFill>
                  <a:effectLst/>
                  <a:latin typeface="微软雅黑" pitchFamily="34" charset="-122"/>
                  <a:ea typeface="微软雅黑" pitchFamily="34" charset="-122"/>
                </a:rPr>
                <a:t>2</a:t>
              </a:r>
              <a:endParaRPr lang="zh-CN" altLang="en-US" sz="8000" b="1" dirty="0">
                <a:solidFill>
                  <a:schemeClr val="bg1"/>
                </a:solidFill>
                <a:effectLst/>
                <a:latin typeface="微软雅黑" pitchFamily="34" charset="-122"/>
                <a:ea typeface="微软雅黑" pitchFamily="34" charset="-122"/>
              </a:endParaRPr>
            </a:p>
          </p:txBody>
        </p:sp>
      </p:grpSp>
      <p:sp>
        <p:nvSpPr>
          <p:cNvPr id="69" name="矩形 69"/>
          <p:cNvSpPr>
            <a:spLocks noChangeArrowheads="1"/>
          </p:cNvSpPr>
          <p:nvPr/>
        </p:nvSpPr>
        <p:spPr bwMode="auto">
          <a:xfrm>
            <a:off x="3588449" y="3313384"/>
            <a:ext cx="51370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zh-CN" altLang="en-US" sz="4800" b="1" dirty="0">
                <a:solidFill>
                  <a:schemeClr val="accent2"/>
                </a:solidFill>
                <a:latin typeface="微软雅黑" pitchFamily="34" charset="-122"/>
                <a:ea typeface="微软雅黑" pitchFamily="34" charset="-122"/>
                <a:sym typeface="微软雅黑" pitchFamily="34" charset="-122"/>
              </a:rPr>
              <a:t>设计过程</a:t>
            </a:r>
            <a:endParaRPr lang="en-US" altLang="zh-CN" sz="4800" b="1" dirty="0">
              <a:solidFill>
                <a:schemeClr val="accent2"/>
              </a:solidFill>
              <a:latin typeface="微软雅黑" pitchFamily="34" charset="-122"/>
              <a:ea typeface="微软雅黑" pitchFamily="34" charset="-122"/>
              <a:sym typeface="微软雅黑" pitchFamily="34" charset="-122"/>
            </a:endParaRPr>
          </a:p>
        </p:txBody>
      </p:sp>
      <p:sp>
        <p:nvSpPr>
          <p:cNvPr id="70" name="矩形 70"/>
          <p:cNvSpPr>
            <a:spLocks noChangeArrowheads="1"/>
          </p:cNvSpPr>
          <p:nvPr/>
        </p:nvSpPr>
        <p:spPr bwMode="auto">
          <a:xfrm>
            <a:off x="5185735" y="4187432"/>
            <a:ext cx="1996577" cy="107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342900" indent="-342900">
              <a:lnSpc>
                <a:spcPts val="2600"/>
              </a:lnSpc>
              <a:buFont typeface="Arial" panose="020B0604020202020204" pitchFamily="34" charset="0"/>
              <a:buChar char="•"/>
            </a:pPr>
            <a:r>
              <a:rPr lang="zh-CN" altLang="en-US" sz="2000" dirty="0">
                <a:solidFill>
                  <a:schemeClr val="bg1">
                    <a:lumMod val="50000"/>
                  </a:schemeClr>
                </a:solidFill>
                <a:latin typeface="华文中宋" panose="02010600040101010101" pitchFamily="2" charset="-122"/>
                <a:ea typeface="华文中宋" panose="02010600040101010101" pitchFamily="2" charset="-122"/>
              </a:rPr>
              <a:t>设计思路</a:t>
            </a:r>
            <a:endParaRPr lang="en-US" altLang="zh-CN" sz="2000" dirty="0">
              <a:solidFill>
                <a:schemeClr val="bg1">
                  <a:lumMod val="50000"/>
                </a:schemeClr>
              </a:solidFill>
              <a:latin typeface="华文中宋" panose="02010600040101010101" pitchFamily="2" charset="-122"/>
              <a:ea typeface="华文中宋" panose="02010600040101010101" pitchFamily="2" charset="-122"/>
            </a:endParaRPr>
          </a:p>
          <a:p>
            <a:pPr marL="342900" indent="-342900">
              <a:lnSpc>
                <a:spcPts val="2600"/>
              </a:lnSpc>
              <a:buFont typeface="Arial" panose="020B0604020202020204" pitchFamily="34" charset="0"/>
              <a:buChar char="•"/>
            </a:pPr>
            <a:r>
              <a:rPr lang="zh-CN" altLang="en-US" sz="2000" dirty="0">
                <a:solidFill>
                  <a:schemeClr val="bg1">
                    <a:lumMod val="50000"/>
                  </a:schemeClr>
                </a:solidFill>
                <a:latin typeface="华文中宋" panose="02010600040101010101" pitchFamily="2" charset="-122"/>
                <a:ea typeface="华文中宋" panose="02010600040101010101" pitchFamily="2" charset="-122"/>
              </a:rPr>
              <a:t>作品实现</a:t>
            </a:r>
            <a:endParaRPr lang="en-US" altLang="zh-CN" sz="2000" dirty="0">
              <a:solidFill>
                <a:schemeClr val="bg1">
                  <a:lumMod val="50000"/>
                </a:schemeClr>
              </a:solidFill>
              <a:latin typeface="华文中宋" panose="02010600040101010101" pitchFamily="2" charset="-122"/>
              <a:ea typeface="华文中宋" panose="02010600040101010101" pitchFamily="2" charset="-122"/>
            </a:endParaRPr>
          </a:p>
          <a:p>
            <a:pPr marL="342900" indent="-342900">
              <a:lnSpc>
                <a:spcPts val="2600"/>
              </a:lnSpc>
              <a:buFont typeface="Arial" panose="020B0604020202020204" pitchFamily="34" charset="0"/>
              <a:buChar char="•"/>
            </a:pPr>
            <a:r>
              <a:rPr lang="zh-CN" altLang="en-US" sz="2000" dirty="0">
                <a:solidFill>
                  <a:schemeClr val="bg1">
                    <a:lumMod val="50000"/>
                  </a:schemeClr>
                </a:solidFill>
                <a:latin typeface="华文中宋" panose="02010600040101010101" pitchFamily="2" charset="-122"/>
                <a:ea typeface="华文中宋" panose="02010600040101010101" pitchFamily="2" charset="-122"/>
              </a:rPr>
              <a:t>作品重难点</a:t>
            </a:r>
          </a:p>
        </p:txBody>
      </p:sp>
      <p:cxnSp>
        <p:nvCxnSpPr>
          <p:cNvPr id="74" name="直接连接符 73"/>
          <p:cNvCxnSpPr/>
          <p:nvPr/>
        </p:nvCxnSpPr>
        <p:spPr>
          <a:xfrm>
            <a:off x="2423846" y="3886281"/>
            <a:ext cx="1456264" cy="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386946" y="3886281"/>
            <a:ext cx="1379619" cy="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9925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wipe(down)">
                                      <p:cBhvr>
                                        <p:cTn id="13" dur="500"/>
                                        <p:tgtEl>
                                          <p:spTgt spid="74"/>
                                        </p:tgtEl>
                                      </p:cBhvr>
                                    </p:animEffect>
                                  </p:childTnLst>
                                </p:cTn>
                              </p:par>
                              <p:par>
                                <p:cTn id="14" presetID="22" presetClass="entr" presetSubtype="4" fill="hold"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down)">
                                      <p:cBhvr>
                                        <p:cTn id="16" dur="500"/>
                                        <p:tgtEl>
                                          <p:spTgt spid="75"/>
                                        </p:tgtEl>
                                      </p:cBhvr>
                                    </p:animEffect>
                                  </p:childTnLst>
                                </p:cTn>
                              </p:par>
                            </p:childTnLst>
                          </p:cTn>
                        </p:par>
                        <p:par>
                          <p:cTn id="17" fill="hold">
                            <p:stCondLst>
                              <p:cond delay="1000"/>
                            </p:stCondLst>
                            <p:childTnLst>
                              <p:par>
                                <p:cTn id="18" presetID="31" presetClass="entr" presetSubtype="0" fill="hold" grpId="0" nodeType="afterEffect">
                                  <p:stCondLst>
                                    <p:cond delay="0"/>
                                  </p:stCondLst>
                                  <p:childTnLst>
                                    <p:set>
                                      <p:cBhvr>
                                        <p:cTn id="19" dur="1" fill="hold">
                                          <p:stCondLst>
                                            <p:cond delay="0"/>
                                          </p:stCondLst>
                                        </p:cTn>
                                        <p:tgtEl>
                                          <p:spTgt spid="70"/>
                                        </p:tgtEl>
                                        <p:attrNameLst>
                                          <p:attrName>style.visibility</p:attrName>
                                        </p:attrNameLst>
                                      </p:cBhvr>
                                      <p:to>
                                        <p:strVal val="visible"/>
                                      </p:to>
                                    </p:set>
                                    <p:anim calcmode="lin" valueType="num">
                                      <p:cBhvr>
                                        <p:cTn id="20" dur="1000" fill="hold"/>
                                        <p:tgtEl>
                                          <p:spTgt spid="70"/>
                                        </p:tgtEl>
                                        <p:attrNameLst>
                                          <p:attrName>ppt_w</p:attrName>
                                        </p:attrNameLst>
                                      </p:cBhvr>
                                      <p:tavLst>
                                        <p:tav tm="0">
                                          <p:val>
                                            <p:fltVal val="0"/>
                                          </p:val>
                                        </p:tav>
                                        <p:tav tm="100000">
                                          <p:val>
                                            <p:strVal val="#ppt_w"/>
                                          </p:val>
                                        </p:tav>
                                      </p:tavLst>
                                    </p:anim>
                                    <p:anim calcmode="lin" valueType="num">
                                      <p:cBhvr>
                                        <p:cTn id="21" dur="1000" fill="hold"/>
                                        <p:tgtEl>
                                          <p:spTgt spid="70"/>
                                        </p:tgtEl>
                                        <p:attrNameLst>
                                          <p:attrName>ppt_h</p:attrName>
                                        </p:attrNameLst>
                                      </p:cBhvr>
                                      <p:tavLst>
                                        <p:tav tm="0">
                                          <p:val>
                                            <p:fltVal val="0"/>
                                          </p:val>
                                        </p:tav>
                                        <p:tav tm="100000">
                                          <p:val>
                                            <p:strVal val="#ppt_h"/>
                                          </p:val>
                                        </p:tav>
                                      </p:tavLst>
                                    </p:anim>
                                    <p:anim calcmode="lin" valueType="num">
                                      <p:cBhvr>
                                        <p:cTn id="22" dur="1000" fill="hold"/>
                                        <p:tgtEl>
                                          <p:spTgt spid="70"/>
                                        </p:tgtEl>
                                        <p:attrNameLst>
                                          <p:attrName>style.rotation</p:attrName>
                                        </p:attrNameLst>
                                      </p:cBhvr>
                                      <p:tavLst>
                                        <p:tav tm="0">
                                          <p:val>
                                            <p:fltVal val="90"/>
                                          </p:val>
                                        </p:tav>
                                        <p:tav tm="100000">
                                          <p:val>
                                            <p:fltVal val="0"/>
                                          </p:val>
                                        </p:tav>
                                      </p:tavLst>
                                    </p:anim>
                                    <p:animEffect transition="in" filter="fade">
                                      <p:cBhvr>
                                        <p:cTn id="23"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20698" y="329581"/>
            <a:ext cx="7519988" cy="767985"/>
            <a:chOff x="2320698" y="551355"/>
            <a:chExt cx="7519988" cy="767985"/>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4188838" y="551355"/>
              <a:ext cx="2727971" cy="538601"/>
              <a:chOff x="5043488" y="506962"/>
              <a:chExt cx="2727971" cy="538601"/>
            </a:xfrm>
          </p:grpSpPr>
          <p:sp>
            <p:nvSpPr>
              <p:cNvPr id="7" name="矩形 3"/>
              <p:cNvSpPr/>
              <p:nvPr/>
            </p:nvSpPr>
            <p:spPr>
              <a:xfrm>
                <a:off x="6099225" y="506962"/>
                <a:ext cx="1672234" cy="538601"/>
              </a:xfrm>
              <a:prstGeom prst="rect">
                <a:avLst/>
              </a:prstGeom>
              <a:noFill/>
              <a:ln w="9525">
                <a:noFill/>
                <a:miter/>
              </a:ln>
            </p:spPr>
            <p:txBody>
              <a:bodyPr wrap="none" lIns="91431" tIns="45716" rIns="91431" bIns="45716">
                <a:spAutoFit/>
              </a:bodyPr>
              <a:lstStyle/>
              <a:p>
                <a:pPr lvl="0" eaLnBrk="1" hangingPunct="1">
                  <a:buNone/>
                </a:pPr>
                <a:r>
                  <a:rPr lang="zh-CN" altLang="en-US" sz="2900" dirty="0">
                    <a:solidFill>
                      <a:schemeClr val="bg1">
                        <a:lumMod val="50000"/>
                      </a:schemeClr>
                    </a:solidFill>
                    <a:latin typeface="Arial" pitchFamily="34" charset="0"/>
                    <a:ea typeface="微软雅黑" pitchFamily="34" charset="-122"/>
                    <a:sym typeface="Arial" pitchFamily="34" charset="0"/>
                  </a:rPr>
                  <a:t>作品思路</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grpSp>
        <p:nvGrpSpPr>
          <p:cNvPr id="14" name="组合 13"/>
          <p:cNvGrpSpPr/>
          <p:nvPr/>
        </p:nvGrpSpPr>
        <p:grpSpPr>
          <a:xfrm>
            <a:off x="1429342" y="1302177"/>
            <a:ext cx="9331728" cy="2504511"/>
            <a:chOff x="3347864" y="1152445"/>
            <a:chExt cx="4752528" cy="1022137"/>
          </a:xfrm>
        </p:grpSpPr>
        <p:sp>
          <p:nvSpPr>
            <p:cNvPr id="15" name="矩形 14"/>
            <p:cNvSpPr/>
            <p:nvPr/>
          </p:nvSpPr>
          <p:spPr>
            <a:xfrm>
              <a:off x="3347864" y="1152445"/>
              <a:ext cx="4752528" cy="1821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itchFamily="34" charset="-122"/>
                  <a:ea typeface="微软雅黑" pitchFamily="34" charset="-122"/>
                  <a:cs typeface="Segoe UI" pitchFamily="34" charset="0"/>
                </a:rPr>
                <a:t>阅读文献，查找资料</a:t>
              </a:r>
              <a:endParaRPr lang="en-US" altLang="zh-CN" sz="2000" dirty="0">
                <a:solidFill>
                  <a:schemeClr val="bg1"/>
                </a:solidFill>
                <a:latin typeface="微软雅黑" pitchFamily="34" charset="-122"/>
                <a:ea typeface="微软雅黑" pitchFamily="34" charset="-122"/>
                <a:cs typeface="Segoe UI" pitchFamily="34" charset="0"/>
              </a:endParaRPr>
            </a:p>
          </p:txBody>
        </p:sp>
        <p:sp>
          <p:nvSpPr>
            <p:cNvPr id="16" name="矩形 15"/>
            <p:cNvSpPr/>
            <p:nvPr/>
          </p:nvSpPr>
          <p:spPr>
            <a:xfrm>
              <a:off x="3347864" y="1332588"/>
              <a:ext cx="4752528" cy="8419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defTabSz="685666">
                <a:spcBef>
                  <a:spcPts val="675"/>
                </a:spcBef>
                <a:buFont typeface="Arial" pitchFamily="34" charset="0"/>
                <a:buChar char="•"/>
              </a:pPr>
              <a:r>
                <a:rPr lang="zh-CN" altLang="en-US" sz="1600" dirty="0">
                  <a:solidFill>
                    <a:schemeClr val="bg1"/>
                  </a:solidFill>
                  <a:latin typeface="楷体" panose="02010609060101010101" pitchFamily="49" charset="-122"/>
                  <a:ea typeface="楷体" panose="02010609060101010101" pitchFamily="49" charset="-122"/>
                  <a:cs typeface="Segoe UI" pitchFamily="34" charset="0"/>
                </a:rPr>
                <a:t>资料来源：</a:t>
              </a:r>
            </a:p>
            <a:p>
              <a:pPr marL="228600" indent="-228600" defTabSz="685666">
                <a:spcBef>
                  <a:spcPts val="675"/>
                </a:spcBef>
                <a:buFont typeface="Arial" pitchFamily="34" charset="0"/>
                <a:buChar char="•"/>
              </a:pPr>
              <a:r>
                <a:rPr lang="zh-CN" altLang="en-US" sz="1600" dirty="0">
                  <a:solidFill>
                    <a:schemeClr val="bg1"/>
                  </a:solidFill>
                  <a:latin typeface="楷体" panose="02010609060101010101" pitchFamily="49" charset="-122"/>
                  <a:ea typeface="楷体" panose="02010609060101010101" pitchFamily="49" charset="-122"/>
                  <a:cs typeface="Segoe UI" pitchFamily="34" charset="0"/>
                </a:rPr>
                <a:t>（</a:t>
              </a:r>
              <a:r>
                <a:rPr lang="en-US" altLang="zh-CN" sz="1600" dirty="0">
                  <a:solidFill>
                    <a:schemeClr val="bg1"/>
                  </a:solidFill>
                  <a:latin typeface="楷体" panose="02010609060101010101" pitchFamily="49" charset="-122"/>
                  <a:ea typeface="楷体" panose="02010609060101010101" pitchFamily="49" charset="-122"/>
                  <a:cs typeface="Segoe UI" pitchFamily="34" charset="0"/>
                </a:rPr>
                <a:t>1</a:t>
              </a:r>
              <a:r>
                <a:rPr lang="zh-CN" altLang="en-US" sz="1600" dirty="0">
                  <a:solidFill>
                    <a:schemeClr val="bg1"/>
                  </a:solidFill>
                  <a:latin typeface="楷体" panose="02010609060101010101" pitchFamily="49" charset="-122"/>
                  <a:ea typeface="楷体" panose="02010609060101010101" pitchFamily="49" charset="-122"/>
                  <a:cs typeface="Segoe UI" pitchFamily="34" charset="0"/>
                </a:rPr>
                <a:t>）网络百科全书：维基百科、百度百科等</a:t>
              </a:r>
            </a:p>
            <a:p>
              <a:pPr marL="228600" indent="-228600" defTabSz="685666">
                <a:spcBef>
                  <a:spcPts val="675"/>
                </a:spcBef>
                <a:buFont typeface="Arial" pitchFamily="34" charset="0"/>
                <a:buChar char="•"/>
              </a:pPr>
              <a:r>
                <a:rPr lang="zh-CN" altLang="en-US" sz="1600" dirty="0">
                  <a:solidFill>
                    <a:schemeClr val="bg1"/>
                  </a:solidFill>
                  <a:latin typeface="楷体" panose="02010609060101010101" pitchFamily="49" charset="-122"/>
                  <a:ea typeface="楷体" panose="02010609060101010101" pitchFamily="49" charset="-122"/>
                  <a:cs typeface="Segoe UI" pitchFamily="34" charset="0"/>
                </a:rPr>
                <a:t>（</a:t>
              </a:r>
              <a:r>
                <a:rPr lang="en-US" altLang="zh-CN" sz="1600" dirty="0">
                  <a:solidFill>
                    <a:schemeClr val="bg1"/>
                  </a:solidFill>
                  <a:latin typeface="楷体" panose="02010609060101010101" pitchFamily="49" charset="-122"/>
                  <a:ea typeface="楷体" panose="02010609060101010101" pitchFamily="49" charset="-122"/>
                  <a:cs typeface="Segoe UI" pitchFamily="34" charset="0"/>
                </a:rPr>
                <a:t>2</a:t>
              </a:r>
              <a:r>
                <a:rPr lang="zh-CN" altLang="en-US" sz="1600" dirty="0">
                  <a:solidFill>
                    <a:schemeClr val="bg1"/>
                  </a:solidFill>
                  <a:latin typeface="楷体" panose="02010609060101010101" pitchFamily="49" charset="-122"/>
                  <a:ea typeface="楷体" panose="02010609060101010101" pitchFamily="49" charset="-122"/>
                  <a:cs typeface="Segoe UI" pitchFamily="34" charset="0"/>
                </a:rPr>
                <a:t>）历史资料，如文艺复兴时期大师自传和作品：</a:t>
              </a:r>
              <a:r>
                <a:rPr lang="en-US" altLang="zh-CN" sz="1600" dirty="0">
                  <a:solidFill>
                    <a:schemeClr val="bg1"/>
                  </a:solidFill>
                  <a:latin typeface="楷体" panose="02010609060101010101" pitchFamily="49" charset="-122"/>
                  <a:ea typeface="楷体" panose="02010609060101010101" pitchFamily="49" charset="-122"/>
                  <a:cs typeface="Segoe UI" pitchFamily="34" charset="0"/>
                </a:rPr>
                <a:t>《</a:t>
              </a:r>
              <a:r>
                <a:rPr lang="zh-CN" altLang="en-US" sz="1600" dirty="0">
                  <a:solidFill>
                    <a:schemeClr val="bg1"/>
                  </a:solidFill>
                  <a:latin typeface="楷体" panose="02010609060101010101" pitchFamily="49" charset="-122"/>
                  <a:ea typeface="楷体" panose="02010609060101010101" pitchFamily="49" charset="-122"/>
                  <a:cs typeface="Segoe UI" pitchFamily="34" charset="0"/>
                </a:rPr>
                <a:t>切利尼自传</a:t>
              </a:r>
              <a:r>
                <a:rPr lang="en-US" altLang="zh-CN" sz="1600" dirty="0">
                  <a:solidFill>
                    <a:schemeClr val="bg1"/>
                  </a:solidFill>
                  <a:latin typeface="楷体" panose="02010609060101010101" pitchFamily="49" charset="-122"/>
                  <a:ea typeface="楷体" panose="02010609060101010101" pitchFamily="49" charset="-122"/>
                  <a:cs typeface="Segoe UI" pitchFamily="34" charset="0"/>
                </a:rPr>
                <a:t>》</a:t>
              </a:r>
              <a:r>
                <a:rPr lang="zh-CN" altLang="en-US" sz="1600" dirty="0">
                  <a:solidFill>
                    <a:schemeClr val="bg1"/>
                  </a:solidFill>
                  <a:latin typeface="楷体" panose="02010609060101010101" pitchFamily="49" charset="-122"/>
                  <a:ea typeface="楷体" panose="02010609060101010101" pitchFamily="49" charset="-122"/>
                  <a:cs typeface="Segoe UI" pitchFamily="34" charset="0"/>
                </a:rPr>
                <a:t>、乔治</a:t>
              </a:r>
              <a:r>
                <a:rPr lang="en-US" altLang="zh-CN" sz="1600" dirty="0">
                  <a:solidFill>
                    <a:schemeClr val="bg1"/>
                  </a:solidFill>
                  <a:latin typeface="楷体" panose="02010609060101010101" pitchFamily="49" charset="-122"/>
                  <a:ea typeface="楷体" panose="02010609060101010101" pitchFamily="49" charset="-122"/>
                  <a:cs typeface="Segoe UI" pitchFamily="34" charset="0"/>
                </a:rPr>
                <a:t>·</a:t>
              </a:r>
              <a:r>
                <a:rPr lang="zh-CN" altLang="en-US" sz="1600" dirty="0">
                  <a:solidFill>
                    <a:schemeClr val="bg1"/>
                  </a:solidFill>
                  <a:latin typeface="楷体" panose="02010609060101010101" pitchFamily="49" charset="-122"/>
                  <a:ea typeface="楷体" panose="02010609060101010101" pitchFamily="49" charset="-122"/>
                  <a:cs typeface="Segoe UI" pitchFamily="34" charset="0"/>
                </a:rPr>
                <a:t>瓦萨里</a:t>
              </a:r>
              <a:r>
                <a:rPr lang="en-US" altLang="zh-CN" sz="1600" dirty="0">
                  <a:solidFill>
                    <a:schemeClr val="bg1"/>
                  </a:solidFill>
                  <a:latin typeface="楷体" panose="02010609060101010101" pitchFamily="49" charset="-122"/>
                  <a:ea typeface="楷体" panose="02010609060101010101" pitchFamily="49" charset="-122"/>
                  <a:cs typeface="Segoe UI" pitchFamily="34" charset="0"/>
                </a:rPr>
                <a:t>《</a:t>
              </a:r>
              <a:r>
                <a:rPr lang="zh-CN" altLang="en-US" sz="1600" dirty="0">
                  <a:solidFill>
                    <a:schemeClr val="bg1"/>
                  </a:solidFill>
                  <a:latin typeface="楷体" panose="02010609060101010101" pitchFamily="49" charset="-122"/>
                  <a:ea typeface="楷体" panose="02010609060101010101" pitchFamily="49" charset="-122"/>
                  <a:cs typeface="Segoe UI" pitchFamily="34" charset="0"/>
                </a:rPr>
                <a:t>画家、雕刻家和建筑师传</a:t>
              </a:r>
              <a:r>
                <a:rPr lang="en-US" altLang="zh-CN" sz="1600" dirty="0">
                  <a:solidFill>
                    <a:schemeClr val="bg1"/>
                  </a:solidFill>
                  <a:latin typeface="楷体" panose="02010609060101010101" pitchFamily="49" charset="-122"/>
                  <a:ea typeface="楷体" panose="02010609060101010101" pitchFamily="49" charset="-122"/>
                  <a:cs typeface="Segoe UI" pitchFamily="34" charset="0"/>
                </a:rPr>
                <a:t>》</a:t>
              </a:r>
            </a:p>
            <a:p>
              <a:pPr marL="228600" indent="-228600" defTabSz="685666">
                <a:spcBef>
                  <a:spcPts val="675"/>
                </a:spcBef>
                <a:buFont typeface="Arial" pitchFamily="34" charset="0"/>
                <a:buChar char="•"/>
              </a:pPr>
              <a:r>
                <a:rPr lang="zh-CN" altLang="en-US" sz="1600" dirty="0">
                  <a:solidFill>
                    <a:schemeClr val="bg1"/>
                  </a:solidFill>
                  <a:latin typeface="楷体" panose="02010609060101010101" pitchFamily="49" charset="-122"/>
                  <a:ea typeface="楷体" panose="02010609060101010101" pitchFamily="49" charset="-122"/>
                  <a:cs typeface="Segoe UI" pitchFamily="34" charset="0"/>
                </a:rPr>
                <a:t>（</a:t>
              </a:r>
              <a:r>
                <a:rPr lang="en-US" altLang="zh-CN" sz="1600" dirty="0">
                  <a:solidFill>
                    <a:schemeClr val="bg1"/>
                  </a:solidFill>
                  <a:latin typeface="楷体" panose="02010609060101010101" pitchFamily="49" charset="-122"/>
                  <a:ea typeface="楷体" panose="02010609060101010101" pitchFamily="49" charset="-122"/>
                  <a:cs typeface="Segoe UI" pitchFamily="34" charset="0"/>
                </a:rPr>
                <a:t>3</a:t>
              </a:r>
              <a:r>
                <a:rPr lang="zh-CN" altLang="en-US" sz="1600" dirty="0">
                  <a:solidFill>
                    <a:schemeClr val="bg1"/>
                  </a:solidFill>
                  <a:latin typeface="楷体" panose="02010609060101010101" pitchFamily="49" charset="-122"/>
                  <a:ea typeface="楷体" panose="02010609060101010101" pitchFamily="49" charset="-122"/>
                  <a:cs typeface="Segoe UI" pitchFamily="34" charset="0"/>
                </a:rPr>
                <a:t>）学者研究报告、著作。如：贡布里希</a:t>
              </a:r>
              <a:r>
                <a:rPr lang="en-US" altLang="zh-CN" sz="1600" dirty="0">
                  <a:solidFill>
                    <a:schemeClr val="bg1"/>
                  </a:solidFill>
                  <a:latin typeface="楷体" panose="02010609060101010101" pitchFamily="49" charset="-122"/>
                  <a:ea typeface="楷体" panose="02010609060101010101" pitchFamily="49" charset="-122"/>
                  <a:cs typeface="Segoe UI" pitchFamily="34" charset="0"/>
                </a:rPr>
                <a:t>《</a:t>
              </a:r>
              <a:r>
                <a:rPr lang="zh-CN" altLang="en-US" sz="1600" dirty="0">
                  <a:solidFill>
                    <a:schemeClr val="bg1"/>
                  </a:solidFill>
                  <a:latin typeface="楷体" panose="02010609060101010101" pitchFamily="49" charset="-122"/>
                  <a:ea typeface="楷体" panose="02010609060101010101" pitchFamily="49" charset="-122"/>
                  <a:cs typeface="Segoe UI" pitchFamily="34" charset="0"/>
                </a:rPr>
                <a:t>文艺复兴</a:t>
              </a:r>
              <a:r>
                <a:rPr lang="en-US" altLang="zh-CN" sz="1600" dirty="0">
                  <a:solidFill>
                    <a:schemeClr val="bg1"/>
                  </a:solidFill>
                  <a:latin typeface="楷体" panose="02010609060101010101" pitchFamily="49" charset="-122"/>
                  <a:ea typeface="楷体" panose="02010609060101010101" pitchFamily="49" charset="-122"/>
                  <a:cs typeface="Segoe UI" pitchFamily="34" charset="0"/>
                </a:rPr>
                <a:t>》</a:t>
              </a:r>
              <a:r>
                <a:rPr lang="zh-CN" altLang="en-US" sz="1600" dirty="0">
                  <a:solidFill>
                    <a:schemeClr val="bg1"/>
                  </a:solidFill>
                  <a:latin typeface="楷体" panose="02010609060101010101" pitchFamily="49" charset="-122"/>
                  <a:ea typeface="楷体" panose="02010609060101010101" pitchFamily="49" charset="-122"/>
                  <a:cs typeface="Segoe UI" pitchFamily="34" charset="0"/>
                </a:rPr>
                <a:t>、杜布斯</a:t>
              </a:r>
              <a:r>
                <a:rPr lang="en-US" altLang="zh-CN" sz="1600" dirty="0">
                  <a:solidFill>
                    <a:schemeClr val="bg1"/>
                  </a:solidFill>
                  <a:latin typeface="楷体" panose="02010609060101010101" pitchFamily="49" charset="-122"/>
                  <a:ea typeface="楷体" panose="02010609060101010101" pitchFamily="49" charset="-122"/>
                  <a:cs typeface="Segoe UI" pitchFamily="34" charset="0"/>
                </a:rPr>
                <a:t>《</a:t>
              </a:r>
              <a:r>
                <a:rPr lang="zh-CN" altLang="en-US" sz="1600" dirty="0">
                  <a:solidFill>
                    <a:schemeClr val="bg1"/>
                  </a:solidFill>
                  <a:latin typeface="楷体" panose="02010609060101010101" pitchFamily="49" charset="-122"/>
                  <a:ea typeface="楷体" panose="02010609060101010101" pitchFamily="49" charset="-122"/>
                  <a:cs typeface="Segoe UI" pitchFamily="34" charset="0"/>
                </a:rPr>
                <a:t>文艺复兴时期的人与自然</a:t>
              </a:r>
              <a:r>
                <a:rPr lang="en-US" altLang="zh-CN" sz="1600" dirty="0">
                  <a:solidFill>
                    <a:schemeClr val="bg1"/>
                  </a:solidFill>
                  <a:latin typeface="楷体" panose="02010609060101010101" pitchFamily="49" charset="-122"/>
                  <a:ea typeface="楷体" panose="02010609060101010101" pitchFamily="49" charset="-122"/>
                  <a:cs typeface="Segoe UI" pitchFamily="34" charset="0"/>
                </a:rPr>
                <a:t>》</a:t>
              </a:r>
            </a:p>
            <a:p>
              <a:pPr marL="228600" indent="-228600" defTabSz="685666">
                <a:spcBef>
                  <a:spcPts val="675"/>
                </a:spcBef>
                <a:buFont typeface="Arial" pitchFamily="34" charset="0"/>
                <a:buChar char="•"/>
              </a:pPr>
              <a:r>
                <a:rPr lang="zh-CN" altLang="en-US" sz="1600" dirty="0">
                  <a:solidFill>
                    <a:schemeClr val="bg1"/>
                  </a:solidFill>
                  <a:latin typeface="楷体" panose="02010609060101010101" pitchFamily="49" charset="-122"/>
                  <a:ea typeface="楷体" panose="02010609060101010101" pitchFamily="49" charset="-122"/>
                  <a:cs typeface="Segoe UI" pitchFamily="34" charset="0"/>
                </a:rPr>
                <a:t>（</a:t>
              </a:r>
              <a:r>
                <a:rPr lang="en-US" altLang="zh-CN" sz="1600" dirty="0">
                  <a:solidFill>
                    <a:schemeClr val="bg1"/>
                  </a:solidFill>
                  <a:latin typeface="楷体" panose="02010609060101010101" pitchFamily="49" charset="-122"/>
                  <a:ea typeface="楷体" panose="02010609060101010101" pitchFamily="49" charset="-122"/>
                  <a:cs typeface="Segoe UI" pitchFamily="34" charset="0"/>
                </a:rPr>
                <a:t>4</a:t>
              </a:r>
              <a:r>
                <a:rPr lang="zh-CN" altLang="en-US" sz="1600" dirty="0">
                  <a:solidFill>
                    <a:schemeClr val="bg1"/>
                  </a:solidFill>
                  <a:latin typeface="楷体" panose="02010609060101010101" pitchFamily="49" charset="-122"/>
                  <a:ea typeface="楷体" panose="02010609060101010101" pitchFamily="49" charset="-122"/>
                  <a:cs typeface="Segoe UI" pitchFamily="34" charset="0"/>
                </a:rPr>
                <a:t>）历史类网站、</a:t>
              </a:r>
              <a:r>
                <a:rPr lang="en-US" altLang="zh-CN" sz="1600" dirty="0">
                  <a:solidFill>
                    <a:schemeClr val="bg1"/>
                  </a:solidFill>
                  <a:latin typeface="楷体" panose="02010609060101010101" pitchFamily="49" charset="-122"/>
                  <a:ea typeface="楷体" panose="02010609060101010101" pitchFamily="49" charset="-122"/>
                  <a:cs typeface="Segoe UI" pitchFamily="34" charset="0"/>
                </a:rPr>
                <a:t>app</a:t>
              </a:r>
              <a:r>
                <a:rPr lang="zh-CN" altLang="en-US" sz="1600" dirty="0">
                  <a:solidFill>
                    <a:schemeClr val="bg1"/>
                  </a:solidFill>
                  <a:latin typeface="楷体" panose="02010609060101010101" pitchFamily="49" charset="-122"/>
                  <a:ea typeface="楷体" panose="02010609060101010101" pitchFamily="49" charset="-122"/>
                  <a:cs typeface="Segoe UI" pitchFamily="34" charset="0"/>
                </a:rPr>
                <a:t>：全历史、世界历史网</a:t>
              </a:r>
            </a:p>
          </p:txBody>
        </p:sp>
      </p:grpSp>
      <p:grpSp>
        <p:nvGrpSpPr>
          <p:cNvPr id="17" name="组合 16"/>
          <p:cNvGrpSpPr/>
          <p:nvPr/>
        </p:nvGrpSpPr>
        <p:grpSpPr>
          <a:xfrm>
            <a:off x="1429342" y="3896141"/>
            <a:ext cx="9331728" cy="2285997"/>
            <a:chOff x="3347864" y="1125051"/>
            <a:chExt cx="4752528" cy="984566"/>
          </a:xfrm>
        </p:grpSpPr>
        <p:sp>
          <p:nvSpPr>
            <p:cNvPr id="18" name="矩形 17"/>
            <p:cNvSpPr/>
            <p:nvPr/>
          </p:nvSpPr>
          <p:spPr>
            <a:xfrm>
              <a:off x="3347864" y="1125051"/>
              <a:ext cx="4752528" cy="1498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itchFamily="34" charset="-122"/>
                  <a:ea typeface="微软雅黑" pitchFamily="34" charset="-122"/>
                  <a:cs typeface="Segoe UI" pitchFamily="34" charset="0"/>
                </a:rPr>
                <a:t>清晰目标</a:t>
              </a:r>
              <a:endParaRPr lang="en-US" altLang="zh-CN" sz="2000" dirty="0">
                <a:solidFill>
                  <a:schemeClr val="bg1"/>
                </a:solidFill>
                <a:latin typeface="微软雅黑" pitchFamily="34" charset="-122"/>
                <a:ea typeface="微软雅黑" pitchFamily="34" charset="-122"/>
                <a:cs typeface="Segoe UI" pitchFamily="34" charset="0"/>
              </a:endParaRPr>
            </a:p>
          </p:txBody>
        </p:sp>
        <p:sp>
          <p:nvSpPr>
            <p:cNvPr id="19" name="矩形 18"/>
            <p:cNvSpPr/>
            <p:nvPr/>
          </p:nvSpPr>
          <p:spPr>
            <a:xfrm>
              <a:off x="3347864" y="1274876"/>
              <a:ext cx="4752528" cy="8347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defTabSz="685666">
                <a:spcBef>
                  <a:spcPts val="675"/>
                </a:spcBef>
                <a:buFont typeface="Arial" pitchFamily="34" charset="0"/>
                <a:buChar char="•"/>
              </a:pPr>
              <a:r>
                <a:rPr lang="zh-CN" altLang="en-US" sz="1600" dirty="0">
                  <a:solidFill>
                    <a:schemeClr val="bg1"/>
                  </a:solidFill>
                  <a:latin typeface="楷体" panose="02010609060101010101" pitchFamily="49" charset="-122"/>
                  <a:ea typeface="楷体" panose="02010609060101010101" pitchFamily="49" charset="-122"/>
                  <a:cs typeface="Segoe UI" pitchFamily="34" charset="0"/>
                </a:rPr>
                <a:t>尽管各界学者都曾围绕文艺复兴做过许多研究，但整体反映文艺复兴时期各领域大师之间关系的研究和文献相对较少。</a:t>
              </a:r>
            </a:p>
            <a:p>
              <a:pPr marL="228600" indent="-228600" defTabSz="685666">
                <a:spcBef>
                  <a:spcPts val="675"/>
                </a:spcBef>
                <a:buFont typeface="Arial" pitchFamily="34" charset="0"/>
                <a:buChar char="•"/>
              </a:pPr>
              <a:r>
                <a:rPr lang="zh-CN" altLang="en-US" sz="1600" dirty="0">
                  <a:solidFill>
                    <a:schemeClr val="bg1"/>
                  </a:solidFill>
                  <a:latin typeface="楷体" panose="02010609060101010101" pitchFamily="49" charset="-122"/>
                  <a:ea typeface="楷体" panose="02010609060101010101" pitchFamily="49" charset="-122"/>
                  <a:cs typeface="Segoe UI" pitchFamily="34" charset="0"/>
                </a:rPr>
                <a:t>因此，为更好地理解文艺复兴所带来的艺术、科学与文化方面的影响与成就，在理解了文艺复兴史的基础上，</a:t>
              </a:r>
              <a:endParaRPr lang="en-US" altLang="zh-CN" sz="1600" dirty="0">
                <a:solidFill>
                  <a:schemeClr val="bg1"/>
                </a:solidFill>
                <a:latin typeface="楷体" panose="02010609060101010101" pitchFamily="49" charset="-122"/>
                <a:ea typeface="楷体" panose="02010609060101010101" pitchFamily="49" charset="-122"/>
                <a:cs typeface="Segoe UI" pitchFamily="34" charset="0"/>
              </a:endParaRPr>
            </a:p>
            <a:p>
              <a:pPr marL="228600" indent="-228600" defTabSz="685666">
                <a:spcBef>
                  <a:spcPts val="675"/>
                </a:spcBef>
                <a:buFont typeface="Arial" pitchFamily="34" charset="0"/>
                <a:buChar char="•"/>
              </a:pPr>
              <a:r>
                <a:rPr lang="zh-CN" altLang="en-US" sz="1600" dirty="0">
                  <a:solidFill>
                    <a:schemeClr val="bg1"/>
                  </a:solidFill>
                  <a:latin typeface="楷体" panose="02010609060101010101" pitchFamily="49" charset="-122"/>
                  <a:ea typeface="楷体" panose="02010609060101010101" pitchFamily="49" charset="-122"/>
                  <a:cs typeface="Segoe UI" pitchFamily="34" charset="0"/>
                </a:rPr>
                <a:t>本作品拟通过研究人物生平和相关历史资料，整理出文艺复兴时期大师间关系，借助网页技术设计并呈现为社会关系网络图谱；注重交互体验，以便探索和学习。</a:t>
              </a:r>
              <a:endParaRPr lang="en-US" altLang="zh-CN" sz="1600" dirty="0">
                <a:solidFill>
                  <a:schemeClr val="bg1"/>
                </a:solidFill>
                <a:latin typeface="楷体" panose="02010609060101010101" pitchFamily="49" charset="-122"/>
                <a:ea typeface="楷体" panose="02010609060101010101" pitchFamily="49" charset="-122"/>
                <a:cs typeface="Segoe UI" pitchFamily="34" charset="0"/>
              </a:endParaRPr>
            </a:p>
          </p:txBody>
        </p:sp>
      </p:grpSp>
    </p:spTree>
    <p:extLst>
      <p:ext uri="{BB962C8B-B14F-4D97-AF65-F5344CB8AC3E}">
        <p14:creationId xmlns:p14="http://schemas.microsoft.com/office/powerpoint/2010/main" val="748476918"/>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14:presetBounceEnd="20000">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14:bounceEnd="20000">
                                          <p:cBhvr additive="base">
                                            <p:cTn id="12" dur="500" fill="hold"/>
                                            <p:tgtEl>
                                              <p:spTgt spid="14"/>
                                            </p:tgtEl>
                                            <p:attrNameLst>
                                              <p:attrName>ppt_x</p:attrName>
                                            </p:attrNameLst>
                                          </p:cBhvr>
                                          <p:tavLst>
                                            <p:tav tm="0">
                                              <p:val>
                                                <p:strVal val="1+#ppt_w/2"/>
                                              </p:val>
                                            </p:tav>
                                            <p:tav tm="100000">
                                              <p:val>
                                                <p:strVal val="#ppt_x"/>
                                              </p:val>
                                            </p:tav>
                                          </p:tavLst>
                                        </p:anim>
                                        <p:anim calcmode="lin" valueType="num" p14:bounceEnd="20000">
                                          <p:cBhvr additive="base">
                                            <p:cTn id="13" dur="500" fill="hold"/>
                                            <p:tgtEl>
                                              <p:spTgt spid="14"/>
                                            </p:tgtEl>
                                            <p:attrNameLst>
                                              <p:attrName>ppt_y</p:attrName>
                                            </p:attrNameLst>
                                          </p:cBhvr>
                                          <p:tavLst>
                                            <p:tav tm="0">
                                              <p:val>
                                                <p:strVal val="#ppt_y"/>
                                              </p:val>
                                            </p:tav>
                                            <p:tav tm="100000">
                                              <p:val>
                                                <p:strVal val="#ppt_y"/>
                                              </p:val>
                                            </p:tav>
                                          </p:tavLst>
                                        </p:anim>
                                      </p:childTnLst>
                                    </p:cTn>
                                  </p:par>
                                  <p:par>
                                    <p:cTn id="14" presetID="22" presetClass="entr" presetSubtype="1"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1+#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par>
                                    <p:cTn id="14" presetID="22" presetClass="entr" presetSubtype="1"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par>
                                    <p:cTn id="17" presetID="42"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anim calcmode="lin" valueType="num">
                                          <p:cBhvr>
                                            <p:cTn id="20" dur="500" fill="hold"/>
                                            <p:tgtEl>
                                              <p:spTgt spid="20"/>
                                            </p:tgtEl>
                                            <p:attrNameLst>
                                              <p:attrName>ppt_x</p:attrName>
                                            </p:attrNameLst>
                                          </p:cBhvr>
                                          <p:tavLst>
                                            <p:tav tm="0">
                                              <p:val>
                                                <p:strVal val="#ppt_x"/>
                                              </p:val>
                                            </p:tav>
                                            <p:tav tm="100000">
                                              <p:val>
                                                <p:strVal val="#ppt_x"/>
                                              </p:val>
                                            </p:tav>
                                          </p:tavLst>
                                        </p:anim>
                                        <p:anim calcmode="lin" valueType="num">
                                          <p:cBhvr>
                                            <p:cTn id="21" dur="500" fill="hold"/>
                                            <p:tgtEl>
                                              <p:spTgt spid="2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1000"/>
                                            <p:tgtEl>
                                              <p:spTgt spid="24"/>
                                            </p:tgtEl>
                                          </p:cBhvr>
                                        </p:animEffect>
                                        <p:anim calcmode="lin" valueType="num">
                                          <p:cBhvr>
                                            <p:cTn id="25" dur="1000" fill="hold"/>
                                            <p:tgtEl>
                                              <p:spTgt spid="24"/>
                                            </p:tgtEl>
                                            <p:attrNameLst>
                                              <p:attrName>ppt_x</p:attrName>
                                            </p:attrNameLst>
                                          </p:cBhvr>
                                          <p:tavLst>
                                            <p:tav tm="0">
                                              <p:val>
                                                <p:strVal val="#ppt_x"/>
                                              </p:val>
                                            </p:tav>
                                            <p:tav tm="100000">
                                              <p:val>
                                                <p:strVal val="#ppt_x"/>
                                              </p:val>
                                            </p:tav>
                                          </p:tavLst>
                                        </p:anim>
                                        <p:anim calcmode="lin" valueType="num">
                                          <p:cBhvr>
                                            <p:cTn id="2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335212" y="395734"/>
            <a:ext cx="7519988" cy="755735"/>
            <a:chOff x="2320698" y="563605"/>
            <a:chExt cx="7519988" cy="755735"/>
          </a:xfrm>
        </p:grpSpPr>
        <p:sp>
          <p:nvSpPr>
            <p:cNvPr id="11" name="矩形 10"/>
            <p:cNvSpPr/>
            <p:nvPr/>
          </p:nvSpPr>
          <p:spPr>
            <a:xfrm flipH="1" flipV="1">
              <a:off x="2320698" y="1273621"/>
              <a:ext cx="751998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88838" y="563605"/>
              <a:ext cx="2967742" cy="538601"/>
              <a:chOff x="5043488" y="519212"/>
              <a:chExt cx="2967742" cy="538601"/>
            </a:xfrm>
          </p:grpSpPr>
          <p:sp>
            <p:nvSpPr>
              <p:cNvPr id="7" name="矩形 3"/>
              <p:cNvSpPr/>
              <p:nvPr/>
            </p:nvSpPr>
            <p:spPr>
              <a:xfrm>
                <a:off x="6338996" y="519212"/>
                <a:ext cx="1672234" cy="538601"/>
              </a:xfrm>
              <a:prstGeom prst="rect">
                <a:avLst/>
              </a:prstGeom>
              <a:noFill/>
              <a:ln w="9525">
                <a:noFill/>
                <a:miter/>
              </a:ln>
            </p:spPr>
            <p:txBody>
              <a:bodyPr wrap="none" lIns="91431" tIns="45716" rIns="91431" bIns="45716">
                <a:spAutoFit/>
              </a:bodyPr>
              <a:lstStyle/>
              <a:p>
                <a:pPr lvl="0" eaLnBrk="1" hangingPunct="1">
                  <a:buNone/>
                </a:pPr>
                <a:r>
                  <a:rPr lang="zh-CN" altLang="en-US" sz="2900" dirty="0">
                    <a:solidFill>
                      <a:schemeClr val="bg1">
                        <a:lumMod val="50000"/>
                      </a:schemeClr>
                    </a:solidFill>
                    <a:latin typeface="Arial" pitchFamily="34" charset="0"/>
                    <a:ea typeface="微软雅黑" pitchFamily="34" charset="-122"/>
                    <a:sym typeface="Arial" pitchFamily="34" charset="0"/>
                  </a:rPr>
                  <a:t>作品实现</a:t>
                </a:r>
              </a:p>
            </p:txBody>
          </p:sp>
          <p:grpSp>
            <p:nvGrpSpPr>
              <p:cNvPr id="8" name="组合 26"/>
              <p:cNvGrpSpPr/>
              <p:nvPr/>
            </p:nvGrpSpPr>
            <p:grpSpPr>
              <a:xfrm>
                <a:off x="5043488" y="569913"/>
                <a:ext cx="263525" cy="395287"/>
                <a:chOff x="0" y="0"/>
                <a:chExt cx="213756" cy="427512"/>
              </a:xfrm>
            </p:grpSpPr>
            <p:sp>
              <p:nvSpPr>
                <p:cNvPr id="9" name="直接连接符 27"/>
                <p:cNvSpPr/>
                <p:nvPr/>
              </p:nvSpPr>
              <p:spPr>
                <a:xfrm>
                  <a:off x="0" y="0"/>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sp>
              <p:nvSpPr>
                <p:cNvPr id="10" name="直接连接符 28"/>
                <p:cNvSpPr/>
                <p:nvPr/>
              </p:nvSpPr>
              <p:spPr>
                <a:xfrm flipH="1">
                  <a:off x="0" y="213756"/>
                  <a:ext cx="213756" cy="213756"/>
                </a:xfrm>
                <a:prstGeom prst="line">
                  <a:avLst/>
                </a:prstGeom>
                <a:ln w="19050" cap="flat" cmpd="sng">
                  <a:solidFill>
                    <a:schemeClr val="accent3"/>
                  </a:solidFill>
                  <a:prstDash val="solid"/>
                  <a:miter/>
                  <a:headEnd type="oval" w="med" len="med"/>
                  <a:tailEnd type="oval" w="lg" len="lg"/>
                </a:ln>
              </p:spPr>
              <p:txBody>
                <a:bodyPr/>
                <a:lstStyle/>
                <a:p>
                  <a:endParaRPr lang="zh-CN" altLang="en-US"/>
                </a:p>
              </p:txBody>
            </p:sp>
          </p:grpSp>
        </p:grpSp>
      </p:grpSp>
      <p:grpSp>
        <p:nvGrpSpPr>
          <p:cNvPr id="12" name="Group 74"/>
          <p:cNvGrpSpPr/>
          <p:nvPr/>
        </p:nvGrpSpPr>
        <p:grpSpPr>
          <a:xfrm>
            <a:off x="3305968" y="4251469"/>
            <a:ext cx="874713" cy="788987"/>
            <a:chOff x="3294063" y="4620138"/>
            <a:chExt cx="874713" cy="788987"/>
          </a:xfrm>
          <a:solidFill>
            <a:schemeClr val="bg1">
              <a:lumMod val="50000"/>
            </a:schemeClr>
          </a:solidFill>
        </p:grpSpPr>
        <p:sp>
          <p:nvSpPr>
            <p:cNvPr id="13" name="Freeform 26"/>
            <p:cNvSpPr>
              <a:spLocks/>
            </p:cNvSpPr>
            <p:nvPr/>
          </p:nvSpPr>
          <p:spPr bwMode="auto">
            <a:xfrm>
              <a:off x="3392488" y="4620138"/>
              <a:ext cx="776288" cy="657225"/>
            </a:xfrm>
            <a:custGeom>
              <a:avLst/>
              <a:gdLst>
                <a:gd name="T0" fmla="*/ 21 w 489"/>
                <a:gd name="T1" fmla="*/ 414 h 414"/>
                <a:gd name="T2" fmla="*/ 0 w 489"/>
                <a:gd name="T3" fmla="*/ 414 h 414"/>
                <a:gd name="T4" fmla="*/ 0 w 489"/>
                <a:gd name="T5" fmla="*/ 41 h 414"/>
                <a:gd name="T6" fmla="*/ 481 w 489"/>
                <a:gd name="T7" fmla="*/ 0 h 414"/>
                <a:gd name="T8" fmla="*/ 489 w 489"/>
                <a:gd name="T9" fmla="*/ 19 h 414"/>
                <a:gd name="T10" fmla="*/ 21 w 489"/>
                <a:gd name="T11" fmla="*/ 56 h 414"/>
                <a:gd name="T12" fmla="*/ 21 w 489"/>
                <a:gd name="T13" fmla="*/ 414 h 414"/>
              </a:gdLst>
              <a:ahLst/>
              <a:cxnLst>
                <a:cxn ang="0">
                  <a:pos x="T0" y="T1"/>
                </a:cxn>
                <a:cxn ang="0">
                  <a:pos x="T2" y="T3"/>
                </a:cxn>
                <a:cxn ang="0">
                  <a:pos x="T4" y="T5"/>
                </a:cxn>
                <a:cxn ang="0">
                  <a:pos x="T6" y="T7"/>
                </a:cxn>
                <a:cxn ang="0">
                  <a:pos x="T8" y="T9"/>
                </a:cxn>
                <a:cxn ang="0">
                  <a:pos x="T10" y="T11"/>
                </a:cxn>
                <a:cxn ang="0">
                  <a:pos x="T12" y="T13"/>
                </a:cxn>
              </a:cxnLst>
              <a:rect l="0" t="0" r="r" b="b"/>
              <a:pathLst>
                <a:path w="489" h="414">
                  <a:moveTo>
                    <a:pt x="21" y="414"/>
                  </a:moveTo>
                  <a:lnTo>
                    <a:pt x="0" y="414"/>
                  </a:lnTo>
                  <a:lnTo>
                    <a:pt x="0" y="41"/>
                  </a:lnTo>
                  <a:lnTo>
                    <a:pt x="481" y="0"/>
                  </a:lnTo>
                  <a:lnTo>
                    <a:pt x="489" y="19"/>
                  </a:lnTo>
                  <a:lnTo>
                    <a:pt x="21" y="56"/>
                  </a:lnTo>
                  <a:lnTo>
                    <a:pt x="21" y="414"/>
                  </a:lnTo>
                  <a:close/>
                </a:path>
              </a:pathLst>
            </a:custGeom>
            <a:grpFill/>
            <a:ln w="9525">
              <a:solidFill>
                <a:schemeClr val="bg1">
                  <a:lumMod val="50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latin typeface="Myriad Pro" panose="020B0503030403020204" pitchFamily="34" charset="0"/>
              </a:endParaRPr>
            </a:p>
          </p:txBody>
        </p:sp>
        <p:sp>
          <p:nvSpPr>
            <p:cNvPr id="14" name="Freeform 27"/>
            <p:cNvSpPr>
              <a:spLocks/>
            </p:cNvSpPr>
            <p:nvPr/>
          </p:nvSpPr>
          <p:spPr bwMode="auto">
            <a:xfrm>
              <a:off x="3294063" y="5221800"/>
              <a:ext cx="230188" cy="187325"/>
            </a:xfrm>
            <a:custGeom>
              <a:avLst/>
              <a:gdLst>
                <a:gd name="T0" fmla="*/ 0 w 145"/>
                <a:gd name="T1" fmla="*/ 0 h 118"/>
                <a:gd name="T2" fmla="*/ 145 w 145"/>
                <a:gd name="T3" fmla="*/ 0 h 118"/>
                <a:gd name="T4" fmla="*/ 73 w 145"/>
                <a:gd name="T5" fmla="*/ 118 h 118"/>
                <a:gd name="T6" fmla="*/ 0 w 145"/>
                <a:gd name="T7" fmla="*/ 0 h 118"/>
              </a:gdLst>
              <a:ahLst/>
              <a:cxnLst>
                <a:cxn ang="0">
                  <a:pos x="T0" y="T1"/>
                </a:cxn>
                <a:cxn ang="0">
                  <a:pos x="T2" y="T3"/>
                </a:cxn>
                <a:cxn ang="0">
                  <a:pos x="T4" y="T5"/>
                </a:cxn>
                <a:cxn ang="0">
                  <a:pos x="T6" y="T7"/>
                </a:cxn>
              </a:cxnLst>
              <a:rect l="0" t="0" r="r" b="b"/>
              <a:pathLst>
                <a:path w="145" h="118">
                  <a:moveTo>
                    <a:pt x="0" y="0"/>
                  </a:moveTo>
                  <a:lnTo>
                    <a:pt x="145" y="0"/>
                  </a:lnTo>
                  <a:lnTo>
                    <a:pt x="73" y="118"/>
                  </a:lnTo>
                  <a:lnTo>
                    <a:pt x="0" y="0"/>
                  </a:lnTo>
                  <a:close/>
                </a:path>
              </a:pathLst>
            </a:custGeom>
            <a:grpFill/>
            <a:ln w="9525">
              <a:solidFill>
                <a:schemeClr val="bg1">
                  <a:lumMod val="50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latin typeface="Myriad Pro" panose="020B0503030403020204" pitchFamily="34" charset="0"/>
              </a:endParaRPr>
            </a:p>
          </p:txBody>
        </p:sp>
      </p:grpSp>
      <p:grpSp>
        <p:nvGrpSpPr>
          <p:cNvPr id="15" name="Group 72"/>
          <p:cNvGrpSpPr/>
          <p:nvPr/>
        </p:nvGrpSpPr>
        <p:grpSpPr>
          <a:xfrm>
            <a:off x="8039893" y="2138506"/>
            <a:ext cx="892176" cy="625475"/>
            <a:chOff x="8027988" y="2507175"/>
            <a:chExt cx="892176" cy="625475"/>
          </a:xfrm>
          <a:solidFill>
            <a:schemeClr val="bg1">
              <a:lumMod val="50000"/>
            </a:schemeClr>
          </a:solidFill>
        </p:grpSpPr>
        <p:sp>
          <p:nvSpPr>
            <p:cNvPr id="16" name="Freeform 34"/>
            <p:cNvSpPr>
              <a:spLocks/>
            </p:cNvSpPr>
            <p:nvPr/>
          </p:nvSpPr>
          <p:spPr bwMode="auto">
            <a:xfrm>
              <a:off x="8027988" y="2507175"/>
              <a:ext cx="798513" cy="506412"/>
            </a:xfrm>
            <a:custGeom>
              <a:avLst/>
              <a:gdLst>
                <a:gd name="T0" fmla="*/ 0 w 503"/>
                <a:gd name="T1" fmla="*/ 159 h 319"/>
                <a:gd name="T2" fmla="*/ 0 w 503"/>
                <a:gd name="T3" fmla="*/ 177 h 319"/>
                <a:gd name="T4" fmla="*/ 484 w 503"/>
                <a:gd name="T5" fmla="*/ 22 h 319"/>
                <a:gd name="T6" fmla="*/ 484 w 503"/>
                <a:gd name="T7" fmla="*/ 319 h 319"/>
                <a:gd name="T8" fmla="*/ 503 w 503"/>
                <a:gd name="T9" fmla="*/ 319 h 319"/>
                <a:gd name="T10" fmla="*/ 503 w 503"/>
                <a:gd name="T11" fmla="*/ 0 h 319"/>
                <a:gd name="T12" fmla="*/ 0 w 503"/>
                <a:gd name="T13" fmla="*/ 159 h 319"/>
              </a:gdLst>
              <a:ahLst/>
              <a:cxnLst>
                <a:cxn ang="0">
                  <a:pos x="T0" y="T1"/>
                </a:cxn>
                <a:cxn ang="0">
                  <a:pos x="T2" y="T3"/>
                </a:cxn>
                <a:cxn ang="0">
                  <a:pos x="T4" y="T5"/>
                </a:cxn>
                <a:cxn ang="0">
                  <a:pos x="T6" y="T7"/>
                </a:cxn>
                <a:cxn ang="0">
                  <a:pos x="T8" y="T9"/>
                </a:cxn>
                <a:cxn ang="0">
                  <a:pos x="T10" y="T11"/>
                </a:cxn>
                <a:cxn ang="0">
                  <a:pos x="T12" y="T13"/>
                </a:cxn>
              </a:cxnLst>
              <a:rect l="0" t="0" r="r" b="b"/>
              <a:pathLst>
                <a:path w="503" h="319">
                  <a:moveTo>
                    <a:pt x="0" y="159"/>
                  </a:moveTo>
                  <a:lnTo>
                    <a:pt x="0" y="177"/>
                  </a:lnTo>
                  <a:lnTo>
                    <a:pt x="484" y="22"/>
                  </a:lnTo>
                  <a:lnTo>
                    <a:pt x="484" y="319"/>
                  </a:lnTo>
                  <a:lnTo>
                    <a:pt x="503" y="319"/>
                  </a:lnTo>
                  <a:lnTo>
                    <a:pt x="503" y="0"/>
                  </a:lnTo>
                  <a:lnTo>
                    <a:pt x="0" y="159"/>
                  </a:lnTo>
                  <a:close/>
                </a:path>
              </a:pathLst>
            </a:custGeom>
            <a:grpFill/>
            <a:ln w="9525">
              <a:solidFill>
                <a:schemeClr val="bg1">
                  <a:lumMod val="50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latin typeface="Myriad Pro" panose="020B0503030403020204" pitchFamily="34" charset="0"/>
              </a:endParaRPr>
            </a:p>
          </p:txBody>
        </p:sp>
        <p:sp>
          <p:nvSpPr>
            <p:cNvPr id="17" name="Freeform 35"/>
            <p:cNvSpPr>
              <a:spLocks/>
            </p:cNvSpPr>
            <p:nvPr/>
          </p:nvSpPr>
          <p:spPr bwMode="auto">
            <a:xfrm>
              <a:off x="8705851" y="2958025"/>
              <a:ext cx="214313" cy="174625"/>
            </a:xfrm>
            <a:custGeom>
              <a:avLst/>
              <a:gdLst>
                <a:gd name="T0" fmla="*/ 135 w 135"/>
                <a:gd name="T1" fmla="*/ 0 h 110"/>
                <a:gd name="T2" fmla="*/ 0 w 135"/>
                <a:gd name="T3" fmla="*/ 0 h 110"/>
                <a:gd name="T4" fmla="*/ 67 w 135"/>
                <a:gd name="T5" fmla="*/ 110 h 110"/>
                <a:gd name="T6" fmla="*/ 135 w 135"/>
                <a:gd name="T7" fmla="*/ 0 h 110"/>
              </a:gdLst>
              <a:ahLst/>
              <a:cxnLst>
                <a:cxn ang="0">
                  <a:pos x="T0" y="T1"/>
                </a:cxn>
                <a:cxn ang="0">
                  <a:pos x="T2" y="T3"/>
                </a:cxn>
                <a:cxn ang="0">
                  <a:pos x="T4" y="T5"/>
                </a:cxn>
                <a:cxn ang="0">
                  <a:pos x="T6" y="T7"/>
                </a:cxn>
              </a:cxnLst>
              <a:rect l="0" t="0" r="r" b="b"/>
              <a:pathLst>
                <a:path w="135" h="110">
                  <a:moveTo>
                    <a:pt x="135" y="0"/>
                  </a:moveTo>
                  <a:lnTo>
                    <a:pt x="0" y="0"/>
                  </a:lnTo>
                  <a:lnTo>
                    <a:pt x="67" y="110"/>
                  </a:lnTo>
                  <a:lnTo>
                    <a:pt x="135" y="0"/>
                  </a:lnTo>
                  <a:close/>
                </a:path>
              </a:pathLst>
            </a:custGeom>
            <a:grpFill/>
            <a:ln w="9525">
              <a:solidFill>
                <a:schemeClr val="bg1">
                  <a:lumMod val="50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latin typeface="Myriad Pro" panose="020B0503030403020204" pitchFamily="34" charset="0"/>
              </a:endParaRPr>
            </a:p>
          </p:txBody>
        </p:sp>
      </p:grpSp>
      <p:grpSp>
        <p:nvGrpSpPr>
          <p:cNvPr id="18" name="Group 71"/>
          <p:cNvGrpSpPr/>
          <p:nvPr/>
        </p:nvGrpSpPr>
        <p:grpSpPr>
          <a:xfrm>
            <a:off x="3296443" y="2148031"/>
            <a:ext cx="893763" cy="625475"/>
            <a:chOff x="3284538" y="2516700"/>
            <a:chExt cx="893763" cy="625475"/>
          </a:xfrm>
          <a:solidFill>
            <a:schemeClr val="bg1">
              <a:lumMod val="50000"/>
            </a:schemeClr>
          </a:solidFill>
        </p:grpSpPr>
        <p:sp>
          <p:nvSpPr>
            <p:cNvPr id="19" name="Freeform 36"/>
            <p:cNvSpPr>
              <a:spLocks/>
            </p:cNvSpPr>
            <p:nvPr/>
          </p:nvSpPr>
          <p:spPr bwMode="auto">
            <a:xfrm>
              <a:off x="3376613" y="2516700"/>
              <a:ext cx="801688" cy="506412"/>
            </a:xfrm>
            <a:custGeom>
              <a:avLst/>
              <a:gdLst>
                <a:gd name="T0" fmla="*/ 505 w 505"/>
                <a:gd name="T1" fmla="*/ 96 h 319"/>
                <a:gd name="T2" fmla="*/ 505 w 505"/>
                <a:gd name="T3" fmla="*/ 113 h 319"/>
                <a:gd name="T4" fmla="*/ 20 w 505"/>
                <a:gd name="T5" fmla="*/ 22 h 319"/>
                <a:gd name="T6" fmla="*/ 20 w 505"/>
                <a:gd name="T7" fmla="*/ 319 h 319"/>
                <a:gd name="T8" fmla="*/ 0 w 505"/>
                <a:gd name="T9" fmla="*/ 319 h 319"/>
                <a:gd name="T10" fmla="*/ 0 w 505"/>
                <a:gd name="T11" fmla="*/ 0 h 319"/>
                <a:gd name="T12" fmla="*/ 505 w 505"/>
                <a:gd name="T13" fmla="*/ 96 h 319"/>
              </a:gdLst>
              <a:ahLst/>
              <a:cxnLst>
                <a:cxn ang="0">
                  <a:pos x="T0" y="T1"/>
                </a:cxn>
                <a:cxn ang="0">
                  <a:pos x="T2" y="T3"/>
                </a:cxn>
                <a:cxn ang="0">
                  <a:pos x="T4" y="T5"/>
                </a:cxn>
                <a:cxn ang="0">
                  <a:pos x="T6" y="T7"/>
                </a:cxn>
                <a:cxn ang="0">
                  <a:pos x="T8" y="T9"/>
                </a:cxn>
                <a:cxn ang="0">
                  <a:pos x="T10" y="T11"/>
                </a:cxn>
                <a:cxn ang="0">
                  <a:pos x="T12" y="T13"/>
                </a:cxn>
              </a:cxnLst>
              <a:rect l="0" t="0" r="r" b="b"/>
              <a:pathLst>
                <a:path w="505" h="319">
                  <a:moveTo>
                    <a:pt x="505" y="96"/>
                  </a:moveTo>
                  <a:lnTo>
                    <a:pt x="505" y="113"/>
                  </a:lnTo>
                  <a:lnTo>
                    <a:pt x="20" y="22"/>
                  </a:lnTo>
                  <a:lnTo>
                    <a:pt x="20" y="319"/>
                  </a:lnTo>
                  <a:lnTo>
                    <a:pt x="0" y="319"/>
                  </a:lnTo>
                  <a:lnTo>
                    <a:pt x="0" y="0"/>
                  </a:lnTo>
                  <a:lnTo>
                    <a:pt x="505" y="96"/>
                  </a:lnTo>
                  <a:close/>
                </a:path>
              </a:pathLst>
            </a:custGeom>
            <a:grpFill/>
            <a:ln>
              <a:solidFill>
                <a:schemeClr val="bg1">
                  <a:lumMod val="5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latin typeface="Myriad Pro" panose="020B0503030403020204" pitchFamily="34" charset="0"/>
              </a:endParaRPr>
            </a:p>
          </p:txBody>
        </p:sp>
        <p:sp>
          <p:nvSpPr>
            <p:cNvPr id="20" name="Freeform 37"/>
            <p:cNvSpPr>
              <a:spLocks/>
            </p:cNvSpPr>
            <p:nvPr/>
          </p:nvSpPr>
          <p:spPr bwMode="auto">
            <a:xfrm>
              <a:off x="3284538" y="2967550"/>
              <a:ext cx="217488" cy="174625"/>
            </a:xfrm>
            <a:custGeom>
              <a:avLst/>
              <a:gdLst>
                <a:gd name="T0" fmla="*/ 0 w 137"/>
                <a:gd name="T1" fmla="*/ 0 h 110"/>
                <a:gd name="T2" fmla="*/ 137 w 137"/>
                <a:gd name="T3" fmla="*/ 0 h 110"/>
                <a:gd name="T4" fmla="*/ 68 w 137"/>
                <a:gd name="T5" fmla="*/ 110 h 110"/>
                <a:gd name="T6" fmla="*/ 0 w 137"/>
                <a:gd name="T7" fmla="*/ 0 h 110"/>
              </a:gdLst>
              <a:ahLst/>
              <a:cxnLst>
                <a:cxn ang="0">
                  <a:pos x="T0" y="T1"/>
                </a:cxn>
                <a:cxn ang="0">
                  <a:pos x="T2" y="T3"/>
                </a:cxn>
                <a:cxn ang="0">
                  <a:pos x="T4" y="T5"/>
                </a:cxn>
                <a:cxn ang="0">
                  <a:pos x="T6" y="T7"/>
                </a:cxn>
              </a:cxnLst>
              <a:rect l="0" t="0" r="r" b="b"/>
              <a:pathLst>
                <a:path w="137" h="110">
                  <a:moveTo>
                    <a:pt x="0" y="0"/>
                  </a:moveTo>
                  <a:lnTo>
                    <a:pt x="137" y="0"/>
                  </a:lnTo>
                  <a:lnTo>
                    <a:pt x="68" y="110"/>
                  </a:lnTo>
                  <a:lnTo>
                    <a:pt x="0" y="0"/>
                  </a:lnTo>
                  <a:close/>
                </a:path>
              </a:pathLst>
            </a:custGeom>
            <a:grpFill/>
            <a:ln>
              <a:solidFill>
                <a:schemeClr val="bg1">
                  <a:lumMod val="5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latin typeface="Myriad Pro" panose="020B0503030403020204" pitchFamily="34" charset="0"/>
              </a:endParaRPr>
            </a:p>
          </p:txBody>
        </p:sp>
      </p:grpSp>
      <p:grpSp>
        <p:nvGrpSpPr>
          <p:cNvPr id="21" name="Group 73"/>
          <p:cNvGrpSpPr/>
          <p:nvPr/>
        </p:nvGrpSpPr>
        <p:grpSpPr>
          <a:xfrm>
            <a:off x="8001793" y="4299094"/>
            <a:ext cx="652463" cy="688975"/>
            <a:chOff x="7989888" y="4667763"/>
            <a:chExt cx="652463" cy="688975"/>
          </a:xfrm>
          <a:solidFill>
            <a:schemeClr val="bg1">
              <a:lumMod val="50000"/>
            </a:schemeClr>
          </a:solidFill>
        </p:grpSpPr>
        <p:sp>
          <p:nvSpPr>
            <p:cNvPr id="22" name="Freeform 41"/>
            <p:cNvSpPr>
              <a:spLocks/>
            </p:cNvSpPr>
            <p:nvPr/>
          </p:nvSpPr>
          <p:spPr bwMode="auto">
            <a:xfrm>
              <a:off x="7989888" y="4667763"/>
              <a:ext cx="558800" cy="569912"/>
            </a:xfrm>
            <a:custGeom>
              <a:avLst/>
              <a:gdLst>
                <a:gd name="T0" fmla="*/ 0 w 352"/>
                <a:gd name="T1" fmla="*/ 0 h 359"/>
                <a:gd name="T2" fmla="*/ 0 w 352"/>
                <a:gd name="T3" fmla="*/ 19 h 359"/>
                <a:gd name="T4" fmla="*/ 333 w 352"/>
                <a:gd name="T5" fmla="*/ 56 h 359"/>
                <a:gd name="T6" fmla="*/ 333 w 352"/>
                <a:gd name="T7" fmla="*/ 359 h 359"/>
                <a:gd name="T8" fmla="*/ 352 w 352"/>
                <a:gd name="T9" fmla="*/ 359 h 359"/>
                <a:gd name="T10" fmla="*/ 352 w 352"/>
                <a:gd name="T11" fmla="*/ 40 h 359"/>
                <a:gd name="T12" fmla="*/ 0 w 352"/>
                <a:gd name="T13" fmla="*/ 0 h 359"/>
              </a:gdLst>
              <a:ahLst/>
              <a:cxnLst>
                <a:cxn ang="0">
                  <a:pos x="T0" y="T1"/>
                </a:cxn>
                <a:cxn ang="0">
                  <a:pos x="T2" y="T3"/>
                </a:cxn>
                <a:cxn ang="0">
                  <a:pos x="T4" y="T5"/>
                </a:cxn>
                <a:cxn ang="0">
                  <a:pos x="T6" y="T7"/>
                </a:cxn>
                <a:cxn ang="0">
                  <a:pos x="T8" y="T9"/>
                </a:cxn>
                <a:cxn ang="0">
                  <a:pos x="T10" y="T11"/>
                </a:cxn>
                <a:cxn ang="0">
                  <a:pos x="T12" y="T13"/>
                </a:cxn>
              </a:cxnLst>
              <a:rect l="0" t="0" r="r" b="b"/>
              <a:pathLst>
                <a:path w="352" h="359">
                  <a:moveTo>
                    <a:pt x="0" y="0"/>
                  </a:moveTo>
                  <a:lnTo>
                    <a:pt x="0" y="19"/>
                  </a:lnTo>
                  <a:lnTo>
                    <a:pt x="333" y="56"/>
                  </a:lnTo>
                  <a:lnTo>
                    <a:pt x="333" y="359"/>
                  </a:lnTo>
                  <a:lnTo>
                    <a:pt x="352" y="359"/>
                  </a:lnTo>
                  <a:lnTo>
                    <a:pt x="352" y="40"/>
                  </a:lnTo>
                  <a:lnTo>
                    <a:pt x="0" y="0"/>
                  </a:lnTo>
                  <a:close/>
                </a:path>
              </a:pathLst>
            </a:custGeom>
            <a:grpFill/>
            <a:ln w="9525">
              <a:solidFill>
                <a:schemeClr val="bg1">
                  <a:lumMod val="50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latin typeface="Myriad Pro" panose="020B0503030403020204" pitchFamily="34" charset="0"/>
              </a:endParaRPr>
            </a:p>
          </p:txBody>
        </p:sp>
        <p:sp>
          <p:nvSpPr>
            <p:cNvPr id="23" name="Freeform 42"/>
            <p:cNvSpPr>
              <a:spLocks/>
            </p:cNvSpPr>
            <p:nvPr/>
          </p:nvSpPr>
          <p:spPr bwMode="auto">
            <a:xfrm>
              <a:off x="8424863" y="5182113"/>
              <a:ext cx="217488" cy="174625"/>
            </a:xfrm>
            <a:custGeom>
              <a:avLst/>
              <a:gdLst>
                <a:gd name="T0" fmla="*/ 137 w 137"/>
                <a:gd name="T1" fmla="*/ 0 h 110"/>
                <a:gd name="T2" fmla="*/ 0 w 137"/>
                <a:gd name="T3" fmla="*/ 0 h 110"/>
                <a:gd name="T4" fmla="*/ 69 w 137"/>
                <a:gd name="T5" fmla="*/ 110 h 110"/>
                <a:gd name="T6" fmla="*/ 137 w 137"/>
                <a:gd name="T7" fmla="*/ 0 h 110"/>
              </a:gdLst>
              <a:ahLst/>
              <a:cxnLst>
                <a:cxn ang="0">
                  <a:pos x="T0" y="T1"/>
                </a:cxn>
                <a:cxn ang="0">
                  <a:pos x="T2" y="T3"/>
                </a:cxn>
                <a:cxn ang="0">
                  <a:pos x="T4" y="T5"/>
                </a:cxn>
                <a:cxn ang="0">
                  <a:pos x="T6" y="T7"/>
                </a:cxn>
              </a:cxnLst>
              <a:rect l="0" t="0" r="r" b="b"/>
              <a:pathLst>
                <a:path w="137" h="110">
                  <a:moveTo>
                    <a:pt x="137" y="0"/>
                  </a:moveTo>
                  <a:lnTo>
                    <a:pt x="0" y="0"/>
                  </a:lnTo>
                  <a:lnTo>
                    <a:pt x="69" y="110"/>
                  </a:lnTo>
                  <a:lnTo>
                    <a:pt x="137" y="0"/>
                  </a:lnTo>
                  <a:close/>
                </a:path>
              </a:pathLst>
            </a:custGeom>
            <a:grpFill/>
            <a:ln w="9525">
              <a:solidFill>
                <a:schemeClr val="bg1">
                  <a:lumMod val="50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latin typeface="Myriad Pro" panose="020B0503030403020204" pitchFamily="34" charset="0"/>
              </a:endParaRPr>
            </a:p>
          </p:txBody>
        </p:sp>
      </p:grpSp>
      <p:grpSp>
        <p:nvGrpSpPr>
          <p:cNvPr id="24" name="Group 87"/>
          <p:cNvGrpSpPr/>
          <p:nvPr/>
        </p:nvGrpSpPr>
        <p:grpSpPr>
          <a:xfrm>
            <a:off x="8608453" y="2769923"/>
            <a:ext cx="2343012" cy="830997"/>
            <a:chOff x="9674972" y="2761849"/>
            <a:chExt cx="2343012" cy="830997"/>
          </a:xfrm>
        </p:grpSpPr>
        <p:sp>
          <p:nvSpPr>
            <p:cNvPr id="25" name="TextBox 21"/>
            <p:cNvSpPr txBox="1"/>
            <p:nvPr/>
          </p:nvSpPr>
          <p:spPr>
            <a:xfrm>
              <a:off x="9720775" y="2761849"/>
              <a:ext cx="1696298" cy="369332"/>
            </a:xfrm>
            <a:prstGeom prst="rect">
              <a:avLst/>
            </a:prstGeom>
            <a:noFill/>
          </p:spPr>
          <p:txBody>
            <a:bodyPr wrap="none" rtlCol="0">
              <a:spAutoFit/>
            </a:bodyPr>
            <a:lstStyle/>
            <a:p>
              <a:r>
                <a:rPr lang="en-US" altLang="zh-CN" b="1" dirty="0">
                  <a:solidFill>
                    <a:schemeClr val="bg1">
                      <a:lumMod val="50000"/>
                    </a:schemeClr>
                  </a:solidFill>
                  <a:latin typeface="华文中宋" panose="02010600040101010101" pitchFamily="2" charset="-122"/>
                  <a:ea typeface="华文中宋" panose="02010600040101010101" pitchFamily="2" charset="-122"/>
                </a:rPr>
                <a:t>2</a:t>
              </a:r>
              <a:r>
                <a:rPr lang="zh-CN" altLang="en-US" b="1" dirty="0">
                  <a:solidFill>
                    <a:schemeClr val="bg1">
                      <a:lumMod val="50000"/>
                    </a:schemeClr>
                  </a:solidFill>
                  <a:latin typeface="华文中宋" panose="02010600040101010101" pitchFamily="2" charset="-122"/>
                  <a:ea typeface="华文中宋" panose="02010600040101010101" pitchFamily="2" charset="-122"/>
                </a:rPr>
                <a:t>、界面初布局</a:t>
              </a:r>
              <a:endParaRPr lang="en-GB" b="1" dirty="0">
                <a:solidFill>
                  <a:schemeClr val="bg1">
                    <a:lumMod val="50000"/>
                  </a:schemeClr>
                </a:solidFill>
                <a:latin typeface="华文中宋" panose="02010600040101010101" pitchFamily="2" charset="-122"/>
                <a:ea typeface="华文中宋" panose="02010600040101010101" pitchFamily="2" charset="-122"/>
              </a:endParaRPr>
            </a:p>
          </p:txBody>
        </p:sp>
        <p:sp>
          <p:nvSpPr>
            <p:cNvPr id="26" name="Rectangle 89"/>
            <p:cNvSpPr/>
            <p:nvPr/>
          </p:nvSpPr>
          <p:spPr>
            <a:xfrm>
              <a:off x="9674972" y="3131181"/>
              <a:ext cx="2343012" cy="461665"/>
            </a:xfrm>
            <a:prstGeom prst="rect">
              <a:avLst/>
            </a:prstGeom>
          </p:spPr>
          <p:txBody>
            <a:bodyPr wrap="square">
              <a:spAutoFit/>
            </a:bodyPr>
            <a:lstStyle/>
            <a:p>
              <a:r>
                <a:rPr lang="zh-CN" altLang="en-US" sz="1200" dirty="0">
                  <a:solidFill>
                    <a:schemeClr val="bg1">
                      <a:lumMod val="50000"/>
                    </a:schemeClr>
                  </a:solidFill>
                  <a:latin typeface="华文中宋" panose="02010600040101010101" pitchFamily="2" charset="-122"/>
                  <a:ea typeface="华文中宋" panose="02010600040101010101" pitchFamily="2" charset="-122"/>
                </a:rPr>
                <a:t>参照管理信息系统的设计方式，作出故事脚本。</a:t>
              </a:r>
              <a:endParaRPr lang="en-GB" sz="1200" dirty="0">
                <a:solidFill>
                  <a:schemeClr val="bg1">
                    <a:lumMod val="50000"/>
                  </a:schemeClr>
                </a:solidFill>
                <a:latin typeface="华文中宋" panose="02010600040101010101" pitchFamily="2" charset="-122"/>
                <a:ea typeface="华文中宋" panose="02010600040101010101" pitchFamily="2" charset="-122"/>
              </a:endParaRPr>
            </a:p>
          </p:txBody>
        </p:sp>
      </p:grpSp>
      <p:grpSp>
        <p:nvGrpSpPr>
          <p:cNvPr id="27" name="Group 90"/>
          <p:cNvGrpSpPr/>
          <p:nvPr/>
        </p:nvGrpSpPr>
        <p:grpSpPr>
          <a:xfrm>
            <a:off x="8362011" y="5040456"/>
            <a:ext cx="2526513" cy="1543229"/>
            <a:chOff x="9720775" y="2761849"/>
            <a:chExt cx="2526513" cy="1543229"/>
          </a:xfrm>
        </p:grpSpPr>
        <p:sp>
          <p:nvSpPr>
            <p:cNvPr id="28" name="TextBox 24"/>
            <p:cNvSpPr txBox="1"/>
            <p:nvPr/>
          </p:nvSpPr>
          <p:spPr>
            <a:xfrm>
              <a:off x="9720775" y="2761849"/>
              <a:ext cx="1019831" cy="369332"/>
            </a:xfrm>
            <a:prstGeom prst="rect">
              <a:avLst/>
            </a:prstGeom>
            <a:noFill/>
          </p:spPr>
          <p:txBody>
            <a:bodyPr wrap="none" rtlCol="0">
              <a:spAutoFit/>
            </a:bodyPr>
            <a:lstStyle/>
            <a:p>
              <a:r>
                <a:rPr lang="en-US" altLang="zh-CN" b="1" dirty="0">
                  <a:solidFill>
                    <a:schemeClr val="bg1">
                      <a:lumMod val="50000"/>
                    </a:schemeClr>
                  </a:solidFill>
                  <a:latin typeface="华文中宋" panose="02010600040101010101" pitchFamily="2" charset="-122"/>
                  <a:ea typeface="华文中宋" panose="02010600040101010101" pitchFamily="2" charset="-122"/>
                </a:rPr>
                <a:t>4</a:t>
              </a:r>
              <a:r>
                <a:rPr lang="zh-CN" altLang="en-US" b="1" dirty="0">
                  <a:solidFill>
                    <a:schemeClr val="bg1">
                      <a:lumMod val="50000"/>
                    </a:schemeClr>
                  </a:solidFill>
                  <a:latin typeface="华文中宋" panose="02010600040101010101" pitchFamily="2" charset="-122"/>
                  <a:ea typeface="华文中宋" panose="02010600040101010101" pitchFamily="2" charset="-122"/>
                </a:rPr>
                <a:t>、完善</a:t>
              </a:r>
              <a:endParaRPr lang="en-GB" b="1" dirty="0">
                <a:solidFill>
                  <a:schemeClr val="bg1">
                    <a:lumMod val="50000"/>
                  </a:schemeClr>
                </a:solidFill>
                <a:latin typeface="华文中宋" panose="02010600040101010101" pitchFamily="2" charset="-122"/>
                <a:ea typeface="华文中宋" panose="02010600040101010101" pitchFamily="2" charset="-122"/>
              </a:endParaRPr>
            </a:p>
          </p:txBody>
        </p:sp>
        <p:sp>
          <p:nvSpPr>
            <p:cNvPr id="29" name="Rectangle 92"/>
            <p:cNvSpPr/>
            <p:nvPr/>
          </p:nvSpPr>
          <p:spPr>
            <a:xfrm>
              <a:off x="9904276" y="3104749"/>
              <a:ext cx="2343012" cy="1200329"/>
            </a:xfrm>
            <a:prstGeom prst="rect">
              <a:avLst/>
            </a:prstGeom>
          </p:spPr>
          <p:txBody>
            <a:bodyPr wrap="square">
              <a:spAutoFit/>
            </a:bodyPr>
            <a:lstStyle/>
            <a:p>
              <a:r>
                <a:rPr lang="zh-CN" altLang="en-US" sz="1200" dirty="0">
                  <a:solidFill>
                    <a:schemeClr val="bg1">
                      <a:lumMod val="50000"/>
                    </a:schemeClr>
                  </a:solidFill>
                  <a:latin typeface="华文中宋" panose="02010600040101010101" pitchFamily="2" charset="-122"/>
                  <a:ea typeface="华文中宋" panose="02010600040101010101" pitchFamily="2" charset="-122"/>
                </a:rPr>
                <a:t>首页载入和轮播图的设置；增加“代表人物”界面，呈现人物头像并支持各种超链接；主体部分可以进行操作包括缩放图形、聚焦类别、搜索框搜索、拖拽图形元素等，作品最终完成。</a:t>
              </a:r>
              <a:endParaRPr lang="en-GB" sz="1200" dirty="0">
                <a:solidFill>
                  <a:schemeClr val="bg1">
                    <a:lumMod val="50000"/>
                  </a:schemeClr>
                </a:solidFill>
                <a:latin typeface="华文中宋" panose="02010600040101010101" pitchFamily="2" charset="-122"/>
                <a:ea typeface="华文中宋" panose="02010600040101010101" pitchFamily="2" charset="-122"/>
              </a:endParaRPr>
            </a:p>
          </p:txBody>
        </p:sp>
      </p:grpSp>
      <p:grpSp>
        <p:nvGrpSpPr>
          <p:cNvPr id="30" name="Group 93"/>
          <p:cNvGrpSpPr/>
          <p:nvPr/>
        </p:nvGrpSpPr>
        <p:grpSpPr>
          <a:xfrm flipH="1">
            <a:off x="1235281" y="2774202"/>
            <a:ext cx="2343012" cy="1374199"/>
            <a:chOff x="9669180" y="2761849"/>
            <a:chExt cx="2343012" cy="1374199"/>
          </a:xfrm>
        </p:grpSpPr>
        <p:sp>
          <p:nvSpPr>
            <p:cNvPr id="31" name="TextBox 27"/>
            <p:cNvSpPr txBox="1"/>
            <p:nvPr/>
          </p:nvSpPr>
          <p:spPr>
            <a:xfrm>
              <a:off x="9720775" y="2761849"/>
              <a:ext cx="2045753" cy="369332"/>
            </a:xfrm>
            <a:prstGeom prst="rect">
              <a:avLst/>
            </a:prstGeom>
            <a:noFill/>
          </p:spPr>
          <p:txBody>
            <a:bodyPr wrap="none" rtlCol="0">
              <a:spAutoFit/>
            </a:bodyPr>
            <a:lstStyle/>
            <a:p>
              <a:pPr algn="r"/>
              <a:r>
                <a:rPr lang="en-US" altLang="zh-CN" b="1" dirty="0">
                  <a:solidFill>
                    <a:schemeClr val="bg1">
                      <a:lumMod val="50000"/>
                    </a:schemeClr>
                  </a:solidFill>
                  <a:latin typeface="华文中宋" panose="02010600040101010101" pitchFamily="2" charset="-122"/>
                  <a:ea typeface="华文中宋" panose="02010600040101010101" pitchFamily="2" charset="-122"/>
                </a:rPr>
                <a:t>1.</a:t>
              </a:r>
              <a:r>
                <a:rPr lang="zh-CN" altLang="en-US" b="1" dirty="0">
                  <a:solidFill>
                    <a:schemeClr val="bg1">
                      <a:lumMod val="50000"/>
                    </a:schemeClr>
                  </a:solidFill>
                  <a:latin typeface="华文中宋" panose="02010600040101010101" pitchFamily="2" charset="-122"/>
                  <a:ea typeface="华文中宋" panose="02010600040101010101" pitchFamily="2" charset="-122"/>
                </a:rPr>
                <a:t>资料收集与整理</a:t>
              </a:r>
            </a:p>
          </p:txBody>
        </p:sp>
        <p:sp>
          <p:nvSpPr>
            <p:cNvPr id="32" name="Rectangle 95"/>
            <p:cNvSpPr/>
            <p:nvPr/>
          </p:nvSpPr>
          <p:spPr>
            <a:xfrm>
              <a:off x="9669180" y="3120385"/>
              <a:ext cx="2343012" cy="1015663"/>
            </a:xfrm>
            <a:prstGeom prst="rect">
              <a:avLst/>
            </a:prstGeom>
          </p:spPr>
          <p:txBody>
            <a:bodyPr wrap="square">
              <a:spAutoFit/>
            </a:bodyPr>
            <a:lstStyle/>
            <a:p>
              <a:pPr algn="r"/>
              <a:r>
                <a:rPr lang="zh-CN" altLang="en-US" sz="1200" dirty="0">
                  <a:solidFill>
                    <a:schemeClr val="bg1">
                      <a:lumMod val="50000"/>
                    </a:schemeClr>
                  </a:solidFill>
                  <a:latin typeface="华文中宋" panose="02010600040101010101" pitchFamily="2" charset="-122"/>
                  <a:ea typeface="华文中宋" panose="02010600040101010101" pitchFamily="2" charset="-122"/>
                </a:rPr>
                <a:t>共收集</a:t>
              </a:r>
              <a:r>
                <a:rPr lang="en-US" altLang="zh-CN" sz="1200" dirty="0">
                  <a:solidFill>
                    <a:schemeClr val="bg1">
                      <a:lumMod val="50000"/>
                    </a:schemeClr>
                  </a:solidFill>
                  <a:latin typeface="华文中宋" panose="02010600040101010101" pitchFamily="2" charset="-122"/>
                  <a:ea typeface="华文中宋" panose="02010600040101010101" pitchFamily="2" charset="-122"/>
                </a:rPr>
                <a:t>74</a:t>
              </a:r>
              <a:r>
                <a:rPr lang="zh-CN" altLang="en-US" sz="1200" dirty="0">
                  <a:solidFill>
                    <a:schemeClr val="bg1">
                      <a:lumMod val="50000"/>
                    </a:schemeClr>
                  </a:solidFill>
                  <a:latin typeface="华文中宋" panose="02010600040101010101" pitchFamily="2" charset="-122"/>
                  <a:ea typeface="华文中宋" panose="02010600040101010101" pitchFamily="2" charset="-122"/>
                </a:rPr>
                <a:t>位文艺复兴时期大师的个人信息，以及这些大师间各种关系信息。用语义三元组的思想将大量一手数据与信息精炼，转化为能交互的知识。</a:t>
              </a:r>
            </a:p>
          </p:txBody>
        </p:sp>
      </p:grpSp>
      <p:grpSp>
        <p:nvGrpSpPr>
          <p:cNvPr id="33" name="Group 96"/>
          <p:cNvGrpSpPr/>
          <p:nvPr/>
        </p:nvGrpSpPr>
        <p:grpSpPr>
          <a:xfrm flipH="1">
            <a:off x="1250165" y="5040456"/>
            <a:ext cx="2343012" cy="1175053"/>
            <a:chOff x="9720775" y="2761849"/>
            <a:chExt cx="2343012" cy="1175053"/>
          </a:xfrm>
        </p:grpSpPr>
        <p:sp>
          <p:nvSpPr>
            <p:cNvPr id="34" name="TextBox 30"/>
            <p:cNvSpPr txBox="1"/>
            <p:nvPr/>
          </p:nvSpPr>
          <p:spPr>
            <a:xfrm>
              <a:off x="9720775" y="2761849"/>
              <a:ext cx="1481496" cy="369332"/>
            </a:xfrm>
            <a:prstGeom prst="rect">
              <a:avLst/>
            </a:prstGeom>
            <a:noFill/>
          </p:spPr>
          <p:txBody>
            <a:bodyPr wrap="none" rtlCol="0">
              <a:spAutoFit/>
            </a:bodyPr>
            <a:lstStyle/>
            <a:p>
              <a:pPr algn="r"/>
              <a:r>
                <a:rPr lang="en-US" altLang="zh-CN" b="1" dirty="0">
                  <a:solidFill>
                    <a:schemeClr val="bg1">
                      <a:lumMod val="50000"/>
                    </a:schemeClr>
                  </a:solidFill>
                  <a:latin typeface="华文中宋" panose="02010600040101010101" pitchFamily="2" charset="-122"/>
                  <a:ea typeface="华文中宋" panose="02010600040101010101" pitchFamily="2" charset="-122"/>
                </a:rPr>
                <a:t>3</a:t>
              </a:r>
              <a:r>
                <a:rPr lang="zh-CN" altLang="en-US" b="1" dirty="0">
                  <a:solidFill>
                    <a:schemeClr val="bg1">
                      <a:lumMod val="50000"/>
                    </a:schemeClr>
                  </a:solidFill>
                  <a:latin typeface="华文中宋" panose="02010600040101010101" pitchFamily="2" charset="-122"/>
                  <a:ea typeface="华文中宋" panose="02010600040101010101" pitchFamily="2" charset="-122"/>
                </a:rPr>
                <a:t>、代码运用</a:t>
              </a:r>
              <a:endParaRPr lang="en-GB" b="1" dirty="0">
                <a:solidFill>
                  <a:schemeClr val="bg1">
                    <a:lumMod val="50000"/>
                  </a:schemeClr>
                </a:solidFill>
                <a:latin typeface="华文中宋" panose="02010600040101010101" pitchFamily="2" charset="-122"/>
                <a:ea typeface="华文中宋" panose="02010600040101010101" pitchFamily="2" charset="-122"/>
              </a:endParaRPr>
            </a:p>
          </p:txBody>
        </p:sp>
        <p:sp>
          <p:nvSpPr>
            <p:cNvPr id="35" name="Rectangle 98"/>
            <p:cNvSpPr/>
            <p:nvPr/>
          </p:nvSpPr>
          <p:spPr>
            <a:xfrm>
              <a:off x="9720775" y="3105905"/>
              <a:ext cx="2343012" cy="830997"/>
            </a:xfrm>
            <a:prstGeom prst="rect">
              <a:avLst/>
            </a:prstGeom>
          </p:spPr>
          <p:txBody>
            <a:bodyPr wrap="square">
              <a:spAutoFit/>
            </a:bodyPr>
            <a:lstStyle/>
            <a:p>
              <a:pPr marL="171450" indent="-171450" algn="r">
                <a:buFont typeface="Arial" panose="020B0604020202020204" pitchFamily="34" charset="0"/>
                <a:buChar char="•"/>
              </a:pPr>
              <a:r>
                <a:rPr lang="en-US" altLang="zh-CN" sz="1200" dirty="0">
                  <a:solidFill>
                    <a:schemeClr val="bg1">
                      <a:lumMod val="50000"/>
                    </a:schemeClr>
                  </a:solidFill>
                  <a:latin typeface="华文中宋" panose="02010600040101010101" pitchFamily="2" charset="-122"/>
                  <a:ea typeface="华文中宋" panose="02010600040101010101" pitchFamily="2" charset="-122"/>
                </a:rPr>
                <a:t>R</a:t>
              </a:r>
              <a:r>
                <a:rPr lang="zh-CN" altLang="en-US" sz="1200" dirty="0">
                  <a:solidFill>
                    <a:schemeClr val="bg1">
                      <a:lumMod val="50000"/>
                    </a:schemeClr>
                  </a:solidFill>
                  <a:latin typeface="华文中宋" panose="02010600040101010101" pitchFamily="2" charset="-122"/>
                  <a:ea typeface="华文中宋" panose="02010600040101010101" pitchFamily="2" charset="-122"/>
                </a:rPr>
                <a:t>、</a:t>
              </a:r>
              <a:r>
                <a:rPr lang="en-US" altLang="zh-CN" sz="1200" dirty="0">
                  <a:solidFill>
                    <a:schemeClr val="bg1">
                      <a:lumMod val="50000"/>
                    </a:schemeClr>
                  </a:solidFill>
                  <a:latin typeface="华文中宋" panose="02010600040101010101" pitchFamily="2" charset="-122"/>
                  <a:ea typeface="华文中宋" panose="02010600040101010101" pitchFamily="2" charset="-122"/>
                </a:rPr>
                <a:t>HTML</a:t>
              </a:r>
              <a:r>
                <a:rPr lang="zh-CN" altLang="en-US" sz="1200" dirty="0">
                  <a:solidFill>
                    <a:schemeClr val="bg1">
                      <a:lumMod val="50000"/>
                    </a:schemeClr>
                  </a:solidFill>
                  <a:latin typeface="华文中宋" panose="02010600040101010101" pitchFamily="2" charset="-122"/>
                  <a:ea typeface="华文中宋" panose="02010600040101010101" pitchFamily="2" charset="-122"/>
                </a:rPr>
                <a:t>、</a:t>
              </a:r>
              <a:r>
                <a:rPr lang="en-US" altLang="zh-CN" sz="1200" dirty="0">
                  <a:solidFill>
                    <a:schemeClr val="bg1">
                      <a:lumMod val="50000"/>
                    </a:schemeClr>
                  </a:solidFill>
                  <a:latin typeface="华文中宋" panose="02010600040101010101" pitchFamily="2" charset="-122"/>
                  <a:ea typeface="华文中宋" panose="02010600040101010101" pitchFamily="2" charset="-122"/>
                </a:rPr>
                <a:t>Jscript</a:t>
              </a:r>
            </a:p>
            <a:p>
              <a:pPr marL="171450" indent="-171450" algn="r">
                <a:buFont typeface="Arial" panose="020B0604020202020204" pitchFamily="34" charset="0"/>
                <a:buChar char="•"/>
              </a:pPr>
              <a:r>
                <a:rPr lang="zh-CN" altLang="en-US" sz="1200" dirty="0">
                  <a:solidFill>
                    <a:schemeClr val="bg1">
                      <a:lumMod val="50000"/>
                    </a:schemeClr>
                  </a:solidFill>
                  <a:latin typeface="华文中宋" panose="02010600040101010101" pitchFamily="2" charset="-122"/>
                  <a:ea typeface="华文中宋" panose="02010600040101010101" pitchFamily="2" charset="-122"/>
                </a:rPr>
                <a:t>功能实现</a:t>
              </a:r>
              <a:endParaRPr lang="en-US" altLang="zh-CN" sz="1200" dirty="0">
                <a:solidFill>
                  <a:schemeClr val="bg1">
                    <a:lumMod val="50000"/>
                  </a:schemeClr>
                </a:solidFill>
                <a:latin typeface="华文中宋" panose="02010600040101010101" pitchFamily="2" charset="-122"/>
                <a:ea typeface="华文中宋" panose="02010600040101010101" pitchFamily="2" charset="-122"/>
              </a:endParaRPr>
            </a:p>
            <a:p>
              <a:pPr marL="171450" indent="-171450" algn="r">
                <a:buFont typeface="Arial" panose="020B0604020202020204" pitchFamily="34" charset="0"/>
                <a:buChar char="•"/>
              </a:pPr>
              <a:r>
                <a:rPr lang="zh-CN" altLang="en-US" sz="1200" dirty="0">
                  <a:solidFill>
                    <a:schemeClr val="bg1">
                      <a:lumMod val="50000"/>
                    </a:schemeClr>
                  </a:solidFill>
                  <a:latin typeface="华文中宋" panose="02010600040101010101" pitchFamily="2" charset="-122"/>
                  <a:ea typeface="华文中宋" panose="02010600040101010101" pitchFamily="2" charset="-122"/>
                </a:rPr>
                <a:t>参数选择</a:t>
              </a:r>
              <a:endParaRPr lang="en-US" altLang="zh-CN" sz="1200" dirty="0">
                <a:solidFill>
                  <a:schemeClr val="bg1">
                    <a:lumMod val="50000"/>
                  </a:schemeClr>
                </a:solidFill>
                <a:latin typeface="华文中宋" panose="02010600040101010101" pitchFamily="2" charset="-122"/>
                <a:ea typeface="华文中宋" panose="02010600040101010101" pitchFamily="2" charset="-122"/>
              </a:endParaRPr>
            </a:p>
            <a:p>
              <a:pPr marL="171450" indent="-171450" algn="r">
                <a:buFont typeface="Arial" panose="020B0604020202020204" pitchFamily="34" charset="0"/>
                <a:buChar char="•"/>
              </a:pPr>
              <a:r>
                <a:rPr lang="zh-CN" altLang="en-US" sz="1200" dirty="0">
                  <a:solidFill>
                    <a:schemeClr val="bg1">
                      <a:lumMod val="50000"/>
                    </a:schemeClr>
                  </a:solidFill>
                  <a:latin typeface="华文中宋" panose="02010600040101010101" pitchFamily="2" charset="-122"/>
                  <a:ea typeface="华文中宋" panose="02010600040101010101" pitchFamily="2" charset="-122"/>
                </a:rPr>
                <a:t>界面调试</a:t>
              </a:r>
              <a:endParaRPr lang="en-GB" sz="1200" dirty="0">
                <a:solidFill>
                  <a:schemeClr val="bg1">
                    <a:lumMod val="50000"/>
                  </a:schemeClr>
                </a:solidFill>
                <a:latin typeface="华文中宋" panose="02010600040101010101" pitchFamily="2" charset="-122"/>
                <a:ea typeface="华文中宋" panose="02010600040101010101" pitchFamily="2" charset="-122"/>
              </a:endParaRPr>
            </a:p>
          </p:txBody>
        </p:sp>
      </p:grpSp>
      <p:grpSp>
        <p:nvGrpSpPr>
          <p:cNvPr id="36" name="Group 3"/>
          <p:cNvGrpSpPr/>
          <p:nvPr/>
        </p:nvGrpSpPr>
        <p:grpSpPr>
          <a:xfrm>
            <a:off x="4337843" y="1492394"/>
            <a:ext cx="3514726" cy="3233737"/>
            <a:chOff x="4325938" y="1790725"/>
            <a:chExt cx="3514726" cy="3233737"/>
          </a:xfrm>
        </p:grpSpPr>
        <p:sp>
          <p:nvSpPr>
            <p:cNvPr id="37" name="Freeform 47"/>
            <p:cNvSpPr>
              <a:spLocks noEditPoints="1"/>
            </p:cNvSpPr>
            <p:nvPr/>
          </p:nvSpPr>
          <p:spPr bwMode="auto">
            <a:xfrm>
              <a:off x="5173663" y="1790725"/>
              <a:ext cx="1819275" cy="1144587"/>
            </a:xfrm>
            <a:custGeom>
              <a:avLst/>
              <a:gdLst>
                <a:gd name="T0" fmla="*/ 612 w 720"/>
                <a:gd name="T1" fmla="*/ 0 h 452"/>
                <a:gd name="T2" fmla="*/ 108 w 720"/>
                <a:gd name="T3" fmla="*/ 0 h 452"/>
                <a:gd name="T4" fmla="*/ 0 w 720"/>
                <a:gd name="T5" fmla="*/ 111 h 452"/>
                <a:gd name="T6" fmla="*/ 0 w 720"/>
                <a:gd name="T7" fmla="*/ 340 h 452"/>
                <a:gd name="T8" fmla="*/ 108 w 720"/>
                <a:gd name="T9" fmla="*/ 452 h 452"/>
                <a:gd name="T10" fmla="*/ 612 w 720"/>
                <a:gd name="T11" fmla="*/ 452 h 452"/>
                <a:gd name="T12" fmla="*/ 720 w 720"/>
                <a:gd name="T13" fmla="*/ 340 h 452"/>
                <a:gd name="T14" fmla="*/ 720 w 720"/>
                <a:gd name="T15" fmla="*/ 111 h 452"/>
                <a:gd name="T16" fmla="*/ 612 w 720"/>
                <a:gd name="T17" fmla="*/ 0 h 452"/>
                <a:gd name="T18" fmla="*/ 623 w 720"/>
                <a:gd name="T19" fmla="*/ 356 h 452"/>
                <a:gd name="T20" fmla="*/ 544 w 720"/>
                <a:gd name="T21" fmla="*/ 438 h 452"/>
                <a:gd name="T22" fmla="*/ 176 w 720"/>
                <a:gd name="T23" fmla="*/ 438 h 452"/>
                <a:gd name="T24" fmla="*/ 97 w 720"/>
                <a:gd name="T25" fmla="*/ 356 h 452"/>
                <a:gd name="T26" fmla="*/ 97 w 720"/>
                <a:gd name="T27" fmla="*/ 189 h 452"/>
                <a:gd name="T28" fmla="*/ 176 w 720"/>
                <a:gd name="T29" fmla="*/ 107 h 452"/>
                <a:gd name="T30" fmla="*/ 544 w 720"/>
                <a:gd name="T31" fmla="*/ 107 h 452"/>
                <a:gd name="T32" fmla="*/ 623 w 720"/>
                <a:gd name="T33" fmla="*/ 189 h 452"/>
                <a:gd name="T34" fmla="*/ 623 w 720"/>
                <a:gd name="T35" fmla="*/ 35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0" h="452">
                  <a:moveTo>
                    <a:pt x="612" y="0"/>
                  </a:moveTo>
                  <a:cubicBezTo>
                    <a:pt x="108" y="0"/>
                    <a:pt x="108" y="0"/>
                    <a:pt x="108" y="0"/>
                  </a:cubicBezTo>
                  <a:cubicBezTo>
                    <a:pt x="49" y="0"/>
                    <a:pt x="0" y="50"/>
                    <a:pt x="0" y="111"/>
                  </a:cubicBezTo>
                  <a:cubicBezTo>
                    <a:pt x="0" y="340"/>
                    <a:pt x="0" y="340"/>
                    <a:pt x="0" y="340"/>
                  </a:cubicBezTo>
                  <a:cubicBezTo>
                    <a:pt x="0" y="402"/>
                    <a:pt x="49" y="452"/>
                    <a:pt x="108" y="452"/>
                  </a:cubicBezTo>
                  <a:cubicBezTo>
                    <a:pt x="612" y="452"/>
                    <a:pt x="612" y="452"/>
                    <a:pt x="612" y="452"/>
                  </a:cubicBezTo>
                  <a:cubicBezTo>
                    <a:pt x="671" y="452"/>
                    <a:pt x="720" y="402"/>
                    <a:pt x="720" y="340"/>
                  </a:cubicBezTo>
                  <a:cubicBezTo>
                    <a:pt x="720" y="111"/>
                    <a:pt x="720" y="111"/>
                    <a:pt x="720" y="111"/>
                  </a:cubicBezTo>
                  <a:cubicBezTo>
                    <a:pt x="720" y="50"/>
                    <a:pt x="671" y="0"/>
                    <a:pt x="612" y="0"/>
                  </a:cubicBezTo>
                  <a:close/>
                  <a:moveTo>
                    <a:pt x="623" y="356"/>
                  </a:moveTo>
                  <a:cubicBezTo>
                    <a:pt x="623" y="401"/>
                    <a:pt x="588" y="438"/>
                    <a:pt x="544" y="438"/>
                  </a:cubicBezTo>
                  <a:cubicBezTo>
                    <a:pt x="176" y="438"/>
                    <a:pt x="176" y="438"/>
                    <a:pt x="176" y="438"/>
                  </a:cubicBezTo>
                  <a:cubicBezTo>
                    <a:pt x="132" y="438"/>
                    <a:pt x="97" y="401"/>
                    <a:pt x="97" y="356"/>
                  </a:cubicBezTo>
                  <a:cubicBezTo>
                    <a:pt x="97" y="189"/>
                    <a:pt x="97" y="189"/>
                    <a:pt x="97" y="189"/>
                  </a:cubicBezTo>
                  <a:cubicBezTo>
                    <a:pt x="97" y="144"/>
                    <a:pt x="132" y="107"/>
                    <a:pt x="176" y="107"/>
                  </a:cubicBezTo>
                  <a:cubicBezTo>
                    <a:pt x="544" y="107"/>
                    <a:pt x="544" y="107"/>
                    <a:pt x="544" y="107"/>
                  </a:cubicBezTo>
                  <a:cubicBezTo>
                    <a:pt x="588" y="107"/>
                    <a:pt x="623" y="144"/>
                    <a:pt x="623" y="189"/>
                  </a:cubicBezTo>
                  <a:lnTo>
                    <a:pt x="623" y="35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latin typeface="Myriad Pro" panose="020B0503030403020204" pitchFamily="34" charset="0"/>
              </a:endParaRPr>
            </a:p>
          </p:txBody>
        </p:sp>
        <p:sp>
          <p:nvSpPr>
            <p:cNvPr id="38" name="Freeform 48"/>
            <p:cNvSpPr>
              <a:spLocks/>
            </p:cNvSpPr>
            <p:nvPr/>
          </p:nvSpPr>
          <p:spPr bwMode="auto">
            <a:xfrm>
              <a:off x="6083301" y="2481287"/>
              <a:ext cx="1757363" cy="1238250"/>
            </a:xfrm>
            <a:custGeom>
              <a:avLst/>
              <a:gdLst>
                <a:gd name="T0" fmla="*/ 1107 w 1107"/>
                <a:gd name="T1" fmla="*/ 780 h 780"/>
                <a:gd name="T2" fmla="*/ 0 w 1107"/>
                <a:gd name="T3" fmla="*/ 0 h 780"/>
                <a:gd name="T4" fmla="*/ 0 w 1107"/>
                <a:gd name="T5" fmla="*/ 780 h 780"/>
                <a:gd name="T6" fmla="*/ 1107 w 1107"/>
                <a:gd name="T7" fmla="*/ 780 h 780"/>
              </a:gdLst>
              <a:ahLst/>
              <a:cxnLst>
                <a:cxn ang="0">
                  <a:pos x="T0" y="T1"/>
                </a:cxn>
                <a:cxn ang="0">
                  <a:pos x="T2" y="T3"/>
                </a:cxn>
                <a:cxn ang="0">
                  <a:pos x="T4" y="T5"/>
                </a:cxn>
                <a:cxn ang="0">
                  <a:pos x="T6" y="T7"/>
                </a:cxn>
              </a:cxnLst>
              <a:rect l="0" t="0" r="r" b="b"/>
              <a:pathLst>
                <a:path w="1107" h="780">
                  <a:moveTo>
                    <a:pt x="1107" y="780"/>
                  </a:moveTo>
                  <a:lnTo>
                    <a:pt x="0" y="0"/>
                  </a:lnTo>
                  <a:lnTo>
                    <a:pt x="0" y="780"/>
                  </a:lnTo>
                  <a:lnTo>
                    <a:pt x="1107" y="780"/>
                  </a:lnTo>
                  <a:close/>
                </a:path>
              </a:pathLst>
            </a:custGeom>
            <a:solidFill>
              <a:srgbClr val="72A0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latin typeface="Myriad Pro" panose="020B0503030403020204" pitchFamily="34" charset="0"/>
              </a:endParaRPr>
            </a:p>
          </p:txBody>
        </p:sp>
        <p:sp>
          <p:nvSpPr>
            <p:cNvPr id="39" name="Freeform 49"/>
            <p:cNvSpPr>
              <a:spLocks/>
            </p:cNvSpPr>
            <p:nvPr/>
          </p:nvSpPr>
          <p:spPr bwMode="auto">
            <a:xfrm>
              <a:off x="6083301" y="2481287"/>
              <a:ext cx="1757363" cy="1238250"/>
            </a:xfrm>
            <a:custGeom>
              <a:avLst/>
              <a:gdLst>
                <a:gd name="T0" fmla="*/ 695 w 695"/>
                <a:gd name="T1" fmla="*/ 489 h 489"/>
                <a:gd name="T2" fmla="*/ 695 w 695"/>
                <a:gd name="T3" fmla="*/ 93 h 489"/>
                <a:gd name="T4" fmla="*/ 605 w 695"/>
                <a:gd name="T5" fmla="*/ 0 h 489"/>
                <a:gd name="T6" fmla="*/ 0 w 695"/>
                <a:gd name="T7" fmla="*/ 0 h 489"/>
                <a:gd name="T8" fmla="*/ 0 w 695"/>
                <a:gd name="T9" fmla="*/ 489 h 489"/>
                <a:gd name="T10" fmla="*/ 695 w 695"/>
                <a:gd name="T11" fmla="*/ 489 h 489"/>
              </a:gdLst>
              <a:ahLst/>
              <a:cxnLst>
                <a:cxn ang="0">
                  <a:pos x="T0" y="T1"/>
                </a:cxn>
                <a:cxn ang="0">
                  <a:pos x="T2" y="T3"/>
                </a:cxn>
                <a:cxn ang="0">
                  <a:pos x="T4" y="T5"/>
                </a:cxn>
                <a:cxn ang="0">
                  <a:pos x="T6" y="T7"/>
                </a:cxn>
                <a:cxn ang="0">
                  <a:pos x="T8" y="T9"/>
                </a:cxn>
                <a:cxn ang="0">
                  <a:pos x="T10" y="T11"/>
                </a:cxn>
              </a:cxnLst>
              <a:rect l="0" t="0" r="r" b="b"/>
              <a:pathLst>
                <a:path w="695" h="489">
                  <a:moveTo>
                    <a:pt x="695" y="489"/>
                  </a:moveTo>
                  <a:cubicBezTo>
                    <a:pt x="695" y="93"/>
                    <a:pt x="695" y="93"/>
                    <a:pt x="695" y="93"/>
                  </a:cubicBezTo>
                  <a:cubicBezTo>
                    <a:pt x="695" y="42"/>
                    <a:pt x="655" y="0"/>
                    <a:pt x="605" y="0"/>
                  </a:cubicBezTo>
                  <a:cubicBezTo>
                    <a:pt x="0" y="0"/>
                    <a:pt x="0" y="0"/>
                    <a:pt x="0" y="0"/>
                  </a:cubicBezTo>
                  <a:cubicBezTo>
                    <a:pt x="0" y="489"/>
                    <a:pt x="0" y="489"/>
                    <a:pt x="0" y="489"/>
                  </a:cubicBezTo>
                  <a:lnTo>
                    <a:pt x="695" y="48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latin typeface="Myriad Pro" panose="020B0503030403020204" pitchFamily="34" charset="0"/>
              </a:endParaRPr>
            </a:p>
          </p:txBody>
        </p:sp>
        <p:sp>
          <p:nvSpPr>
            <p:cNvPr id="40" name="Freeform 50"/>
            <p:cNvSpPr>
              <a:spLocks/>
            </p:cNvSpPr>
            <p:nvPr/>
          </p:nvSpPr>
          <p:spPr bwMode="auto">
            <a:xfrm>
              <a:off x="4325938" y="2481287"/>
              <a:ext cx="1757363" cy="1238250"/>
            </a:xfrm>
            <a:custGeom>
              <a:avLst/>
              <a:gdLst>
                <a:gd name="T0" fmla="*/ 695 w 695"/>
                <a:gd name="T1" fmla="*/ 0 h 489"/>
                <a:gd name="T2" fmla="*/ 90 w 695"/>
                <a:gd name="T3" fmla="*/ 0 h 489"/>
                <a:gd name="T4" fmla="*/ 0 w 695"/>
                <a:gd name="T5" fmla="*/ 93 h 489"/>
                <a:gd name="T6" fmla="*/ 0 w 695"/>
                <a:gd name="T7" fmla="*/ 489 h 489"/>
                <a:gd name="T8" fmla="*/ 695 w 695"/>
                <a:gd name="T9" fmla="*/ 489 h 489"/>
                <a:gd name="T10" fmla="*/ 695 w 695"/>
                <a:gd name="T11" fmla="*/ 0 h 489"/>
              </a:gdLst>
              <a:ahLst/>
              <a:cxnLst>
                <a:cxn ang="0">
                  <a:pos x="T0" y="T1"/>
                </a:cxn>
                <a:cxn ang="0">
                  <a:pos x="T2" y="T3"/>
                </a:cxn>
                <a:cxn ang="0">
                  <a:pos x="T4" y="T5"/>
                </a:cxn>
                <a:cxn ang="0">
                  <a:pos x="T6" y="T7"/>
                </a:cxn>
                <a:cxn ang="0">
                  <a:pos x="T8" y="T9"/>
                </a:cxn>
                <a:cxn ang="0">
                  <a:pos x="T10" y="T11"/>
                </a:cxn>
              </a:cxnLst>
              <a:rect l="0" t="0" r="r" b="b"/>
              <a:pathLst>
                <a:path w="695" h="489">
                  <a:moveTo>
                    <a:pt x="695" y="0"/>
                  </a:moveTo>
                  <a:cubicBezTo>
                    <a:pt x="90" y="0"/>
                    <a:pt x="90" y="0"/>
                    <a:pt x="90" y="0"/>
                  </a:cubicBezTo>
                  <a:cubicBezTo>
                    <a:pt x="40" y="0"/>
                    <a:pt x="0" y="42"/>
                    <a:pt x="0" y="93"/>
                  </a:cubicBezTo>
                  <a:cubicBezTo>
                    <a:pt x="0" y="489"/>
                    <a:pt x="0" y="489"/>
                    <a:pt x="0" y="489"/>
                  </a:cubicBezTo>
                  <a:cubicBezTo>
                    <a:pt x="695" y="489"/>
                    <a:pt x="695" y="489"/>
                    <a:pt x="695" y="489"/>
                  </a:cubicBezTo>
                  <a:lnTo>
                    <a:pt x="695"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latin typeface="Myriad Pro" panose="020B0503030403020204" pitchFamily="34" charset="0"/>
              </a:endParaRPr>
            </a:p>
          </p:txBody>
        </p:sp>
        <p:sp>
          <p:nvSpPr>
            <p:cNvPr id="41" name="Freeform 52"/>
            <p:cNvSpPr>
              <a:spLocks/>
            </p:cNvSpPr>
            <p:nvPr/>
          </p:nvSpPr>
          <p:spPr bwMode="auto">
            <a:xfrm>
              <a:off x="6083301" y="3719537"/>
              <a:ext cx="1757363" cy="1304925"/>
            </a:xfrm>
            <a:custGeom>
              <a:avLst/>
              <a:gdLst>
                <a:gd name="T0" fmla="*/ 0 w 695"/>
                <a:gd name="T1" fmla="*/ 0 h 516"/>
                <a:gd name="T2" fmla="*/ 0 w 695"/>
                <a:gd name="T3" fmla="*/ 516 h 516"/>
                <a:gd name="T4" fmla="*/ 605 w 695"/>
                <a:gd name="T5" fmla="*/ 516 h 516"/>
                <a:gd name="T6" fmla="*/ 695 w 695"/>
                <a:gd name="T7" fmla="*/ 423 h 516"/>
                <a:gd name="T8" fmla="*/ 695 w 695"/>
                <a:gd name="T9" fmla="*/ 0 h 516"/>
                <a:gd name="T10" fmla="*/ 0 w 695"/>
                <a:gd name="T11" fmla="*/ 0 h 516"/>
              </a:gdLst>
              <a:ahLst/>
              <a:cxnLst>
                <a:cxn ang="0">
                  <a:pos x="T0" y="T1"/>
                </a:cxn>
                <a:cxn ang="0">
                  <a:pos x="T2" y="T3"/>
                </a:cxn>
                <a:cxn ang="0">
                  <a:pos x="T4" y="T5"/>
                </a:cxn>
                <a:cxn ang="0">
                  <a:pos x="T6" y="T7"/>
                </a:cxn>
                <a:cxn ang="0">
                  <a:pos x="T8" y="T9"/>
                </a:cxn>
                <a:cxn ang="0">
                  <a:pos x="T10" y="T11"/>
                </a:cxn>
              </a:cxnLst>
              <a:rect l="0" t="0" r="r" b="b"/>
              <a:pathLst>
                <a:path w="695" h="516">
                  <a:moveTo>
                    <a:pt x="0" y="0"/>
                  </a:moveTo>
                  <a:cubicBezTo>
                    <a:pt x="0" y="516"/>
                    <a:pt x="0" y="516"/>
                    <a:pt x="0" y="516"/>
                  </a:cubicBezTo>
                  <a:cubicBezTo>
                    <a:pt x="605" y="516"/>
                    <a:pt x="605" y="516"/>
                    <a:pt x="605" y="516"/>
                  </a:cubicBezTo>
                  <a:cubicBezTo>
                    <a:pt x="655" y="516"/>
                    <a:pt x="695" y="474"/>
                    <a:pt x="695" y="423"/>
                  </a:cubicBezTo>
                  <a:cubicBezTo>
                    <a:pt x="695" y="0"/>
                    <a:pt x="695" y="0"/>
                    <a:pt x="695" y="0"/>
                  </a:cubicBez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latin typeface="Myriad Pro" panose="020B0503030403020204" pitchFamily="34" charset="0"/>
              </a:endParaRPr>
            </a:p>
          </p:txBody>
        </p:sp>
        <p:sp>
          <p:nvSpPr>
            <p:cNvPr id="42" name="Freeform 54"/>
            <p:cNvSpPr>
              <a:spLocks/>
            </p:cNvSpPr>
            <p:nvPr/>
          </p:nvSpPr>
          <p:spPr bwMode="auto">
            <a:xfrm>
              <a:off x="4325938" y="3719537"/>
              <a:ext cx="1757363" cy="1304925"/>
            </a:xfrm>
            <a:custGeom>
              <a:avLst/>
              <a:gdLst>
                <a:gd name="T0" fmla="*/ 0 w 695"/>
                <a:gd name="T1" fmla="*/ 0 h 516"/>
                <a:gd name="T2" fmla="*/ 0 w 695"/>
                <a:gd name="T3" fmla="*/ 423 h 516"/>
                <a:gd name="T4" fmla="*/ 90 w 695"/>
                <a:gd name="T5" fmla="*/ 516 h 516"/>
                <a:gd name="T6" fmla="*/ 695 w 695"/>
                <a:gd name="T7" fmla="*/ 516 h 516"/>
                <a:gd name="T8" fmla="*/ 695 w 695"/>
                <a:gd name="T9" fmla="*/ 0 h 516"/>
                <a:gd name="T10" fmla="*/ 0 w 695"/>
                <a:gd name="T11" fmla="*/ 0 h 516"/>
              </a:gdLst>
              <a:ahLst/>
              <a:cxnLst>
                <a:cxn ang="0">
                  <a:pos x="T0" y="T1"/>
                </a:cxn>
                <a:cxn ang="0">
                  <a:pos x="T2" y="T3"/>
                </a:cxn>
                <a:cxn ang="0">
                  <a:pos x="T4" y="T5"/>
                </a:cxn>
                <a:cxn ang="0">
                  <a:pos x="T6" y="T7"/>
                </a:cxn>
                <a:cxn ang="0">
                  <a:pos x="T8" y="T9"/>
                </a:cxn>
                <a:cxn ang="0">
                  <a:pos x="T10" y="T11"/>
                </a:cxn>
              </a:cxnLst>
              <a:rect l="0" t="0" r="r" b="b"/>
              <a:pathLst>
                <a:path w="695" h="516">
                  <a:moveTo>
                    <a:pt x="0" y="0"/>
                  </a:moveTo>
                  <a:cubicBezTo>
                    <a:pt x="0" y="423"/>
                    <a:pt x="0" y="423"/>
                    <a:pt x="0" y="423"/>
                  </a:cubicBezTo>
                  <a:cubicBezTo>
                    <a:pt x="0" y="474"/>
                    <a:pt x="40" y="516"/>
                    <a:pt x="90" y="516"/>
                  </a:cubicBezTo>
                  <a:cubicBezTo>
                    <a:pt x="695" y="516"/>
                    <a:pt x="695" y="516"/>
                    <a:pt x="695" y="516"/>
                  </a:cubicBezTo>
                  <a:cubicBezTo>
                    <a:pt x="695" y="0"/>
                    <a:pt x="695" y="0"/>
                    <a:pt x="695" y="0"/>
                  </a:cubicBezTo>
                  <a:lnTo>
                    <a:pt x="0"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latin typeface="Myriad Pro" panose="020B0503030403020204" pitchFamily="34" charset="0"/>
              </a:endParaRPr>
            </a:p>
          </p:txBody>
        </p:sp>
        <p:sp>
          <p:nvSpPr>
            <p:cNvPr id="43" name="Oval 56"/>
            <p:cNvSpPr>
              <a:spLocks noChangeArrowheads="1"/>
            </p:cNvSpPr>
            <p:nvPr/>
          </p:nvSpPr>
          <p:spPr bwMode="auto">
            <a:xfrm>
              <a:off x="5737226" y="4129112"/>
              <a:ext cx="469900" cy="4889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latin typeface="Myriad Pro" panose="020B0503030403020204" pitchFamily="34" charset="0"/>
              </a:endParaRPr>
            </a:p>
          </p:txBody>
        </p:sp>
        <p:sp>
          <p:nvSpPr>
            <p:cNvPr id="44" name="Oval 57"/>
            <p:cNvSpPr>
              <a:spLocks noChangeArrowheads="1"/>
            </p:cNvSpPr>
            <p:nvPr/>
          </p:nvSpPr>
          <p:spPr bwMode="auto">
            <a:xfrm>
              <a:off x="5956301" y="2867050"/>
              <a:ext cx="471488" cy="487362"/>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latin typeface="Myriad Pro" panose="020B0503030403020204" pitchFamily="34" charset="0"/>
              </a:endParaRPr>
            </a:p>
          </p:txBody>
        </p:sp>
        <p:sp>
          <p:nvSpPr>
            <p:cNvPr id="45" name="Oval 58"/>
            <p:cNvSpPr>
              <a:spLocks noChangeArrowheads="1"/>
            </p:cNvSpPr>
            <p:nvPr/>
          </p:nvSpPr>
          <p:spPr bwMode="auto">
            <a:xfrm>
              <a:off x="6738938" y="3610000"/>
              <a:ext cx="469900" cy="485775"/>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latin typeface="Myriad Pro" panose="020B0503030403020204" pitchFamily="34" charset="0"/>
              </a:endParaRPr>
            </a:p>
          </p:txBody>
        </p:sp>
        <p:sp>
          <p:nvSpPr>
            <p:cNvPr id="46" name="Oval 59"/>
            <p:cNvSpPr>
              <a:spLocks noChangeArrowheads="1"/>
            </p:cNvSpPr>
            <p:nvPr/>
          </p:nvSpPr>
          <p:spPr bwMode="auto">
            <a:xfrm>
              <a:off x="4957763" y="3348062"/>
              <a:ext cx="469900" cy="487362"/>
            </a:xfrm>
            <a:prstGeom prst="ellipse">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lumMod val="50000"/>
                  </a:schemeClr>
                </a:solidFill>
                <a:latin typeface="Myriad Pro" panose="020B0503030403020204" pitchFamily="34" charset="0"/>
              </a:endParaRPr>
            </a:p>
          </p:txBody>
        </p:sp>
        <p:sp>
          <p:nvSpPr>
            <p:cNvPr id="47" name="Freeform 99"/>
            <p:cNvSpPr>
              <a:spLocks noEditPoints="1"/>
            </p:cNvSpPr>
            <p:nvPr/>
          </p:nvSpPr>
          <p:spPr bwMode="auto">
            <a:xfrm>
              <a:off x="6796347" y="4394225"/>
              <a:ext cx="426121" cy="277085"/>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lumMod val="50000"/>
                  </a:schemeClr>
                </a:solidFill>
              </a:endParaRPr>
            </a:p>
          </p:txBody>
        </p:sp>
        <p:sp>
          <p:nvSpPr>
            <p:cNvPr id="48" name="Freeform 100"/>
            <p:cNvSpPr>
              <a:spLocks noEditPoints="1"/>
            </p:cNvSpPr>
            <p:nvPr/>
          </p:nvSpPr>
          <p:spPr bwMode="auto">
            <a:xfrm>
              <a:off x="4957763" y="4247047"/>
              <a:ext cx="413527" cy="421925"/>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lumMod val="50000"/>
                  </a:schemeClr>
                </a:solidFill>
              </a:endParaRPr>
            </a:p>
          </p:txBody>
        </p:sp>
        <p:sp>
          <p:nvSpPr>
            <p:cNvPr id="49" name="Freeform 101"/>
            <p:cNvSpPr>
              <a:spLocks noEditPoints="1"/>
            </p:cNvSpPr>
            <p:nvPr/>
          </p:nvSpPr>
          <p:spPr bwMode="auto">
            <a:xfrm>
              <a:off x="5002213" y="2806135"/>
              <a:ext cx="371545" cy="363150"/>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lumMod val="50000"/>
                  </a:schemeClr>
                </a:solidFill>
              </a:endParaRPr>
            </a:p>
          </p:txBody>
        </p:sp>
        <p:sp>
          <p:nvSpPr>
            <p:cNvPr id="50" name="Freeform 102"/>
            <p:cNvSpPr>
              <a:spLocks noEditPoints="1"/>
            </p:cNvSpPr>
            <p:nvPr/>
          </p:nvSpPr>
          <p:spPr bwMode="auto">
            <a:xfrm>
              <a:off x="6835181" y="2747360"/>
              <a:ext cx="348455" cy="421925"/>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lumMod val="50000"/>
                  </a:schemeClr>
                </a:solidFill>
              </a:endParaRPr>
            </a:p>
          </p:txBody>
        </p:sp>
      </p:grpSp>
    </p:spTree>
    <p:extLst>
      <p:ext uri="{BB962C8B-B14F-4D97-AF65-F5344CB8AC3E}">
        <p14:creationId xmlns:p14="http://schemas.microsoft.com/office/powerpoint/2010/main" val="7858792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1000"/>
                                        <p:tgtEl>
                                          <p:spTgt spid="36"/>
                                        </p:tgtEl>
                                      </p:cBhvr>
                                    </p:animEffect>
                                    <p:anim calcmode="lin" valueType="num">
                                      <p:cBhvr>
                                        <p:cTn id="14" dur="1000" fill="hold"/>
                                        <p:tgtEl>
                                          <p:spTgt spid="36"/>
                                        </p:tgtEl>
                                        <p:attrNameLst>
                                          <p:attrName>ppt_x</p:attrName>
                                        </p:attrNameLst>
                                      </p:cBhvr>
                                      <p:tavLst>
                                        <p:tav tm="0">
                                          <p:val>
                                            <p:strVal val="#ppt_x"/>
                                          </p:val>
                                        </p:tav>
                                        <p:tav tm="100000">
                                          <p:val>
                                            <p:strVal val="#ppt_x"/>
                                          </p:val>
                                        </p:tav>
                                      </p:tavLst>
                                    </p:anim>
                                    <p:anim calcmode="lin" valueType="num">
                                      <p:cBhvr>
                                        <p:cTn id="15" dur="1000" fill="hold"/>
                                        <p:tgtEl>
                                          <p:spTgt spid="36"/>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up)">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par>
                          <p:cTn id="23" fill="hold">
                            <p:stCondLst>
                              <p:cond delay="2000"/>
                            </p:stCondLst>
                            <p:childTnLst>
                              <p:par>
                                <p:cTn id="24" presetID="22" presetClass="entr" presetSubtype="1"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par>
                          <p:cTn id="30" fill="hold">
                            <p:stCondLst>
                              <p:cond delay="2500"/>
                            </p:stCondLst>
                            <p:childTnLst>
                              <p:par>
                                <p:cTn id="31" presetID="22" presetClass="entr" presetSubtype="1"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up)">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2196</TotalTime>
  <Words>1229</Words>
  <Application>Microsoft Office PowerPoint</Application>
  <PresentationFormat>自定义</PresentationFormat>
  <Paragraphs>147</Paragraphs>
  <Slides>18</Slides>
  <Notes>18</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18</vt:i4>
      </vt:variant>
    </vt:vector>
  </HeadingPairs>
  <TitlesOfParts>
    <vt:vector size="31" baseType="lpstr">
      <vt:lpstr>FontAwesome</vt:lpstr>
      <vt:lpstr>ITC Avant Garde Std Bk</vt:lpstr>
      <vt:lpstr>Myriad Pro</vt:lpstr>
      <vt:lpstr>等线</vt:lpstr>
      <vt:lpstr>华文仿宋</vt:lpstr>
      <vt:lpstr>华文中宋</vt:lpstr>
      <vt:lpstr>楷体</vt:lpstr>
      <vt:lpstr>宋体</vt:lpstr>
      <vt:lpstr>微软雅黑</vt:lpstr>
      <vt:lpstr>微软雅黑 Light</vt: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TANTAN</dc:creator>
  <cp:keywords>http:/www.ypppt.com</cp:keywords>
  <dc:description>http://www.ypppt.com/</dc:description>
  <cp:lastModifiedBy>tan xinyu</cp:lastModifiedBy>
  <cp:revision>1091</cp:revision>
  <dcterms:created xsi:type="dcterms:W3CDTF">2015-12-01T09:06:39Z</dcterms:created>
  <dcterms:modified xsi:type="dcterms:W3CDTF">2020-06-28T13:51:38Z</dcterms:modified>
</cp:coreProperties>
</file>